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6" r:id="rId16"/>
    <p:sldId id="270" r:id="rId17"/>
    <p:sldId id="277" r:id="rId18"/>
    <p:sldId id="271" r:id="rId19"/>
    <p:sldId id="272" r:id="rId20"/>
    <p:sldId id="273" r:id="rId21"/>
    <p:sldId id="274" r:id="rId22"/>
    <p:sldId id="275"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1pPr>
    <a:lvl2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2pPr>
    <a:lvl3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3pPr>
    <a:lvl4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4pPr>
    <a:lvl5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5pPr>
    <a:lvl6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6pPr>
    <a:lvl7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7pPr>
    <a:lvl8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8pPr>
    <a:lvl9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CFD5E0"/>
          </a:solidFill>
        </a:fill>
      </a:tcStyle>
    </a:wholeTbl>
    <a:band2H>
      <a:tcTxStyle/>
      <a:tcStyle>
        <a:tcBdr/>
        <a:fill>
          <a:solidFill>
            <a:srgbClr val="E8EBF0"/>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1"/>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1"/>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1"/>
          </a:solidFill>
        </a:fill>
      </a:tcStyle>
    </a:firstRow>
  </a:tblStyle>
  <a:tblStyle styleId="{C7B018BB-80A7-4F77-B60F-C8B233D01FF8}"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F0E2CD"/>
          </a:solidFill>
        </a:fill>
      </a:tcStyle>
    </a:wholeTbl>
    <a:band2H>
      <a:tcTxStyle/>
      <a:tcStyle>
        <a:tcBdr/>
        <a:fill>
          <a:solidFill>
            <a:srgbClr val="F7F1E8"/>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3"/>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3"/>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3"/>
          </a:solidFill>
        </a:fill>
      </a:tcStyle>
    </a:firstRow>
  </a:tblStyle>
  <a:tblStyle styleId="{EEE7283C-3CF3-47DC-8721-378D4A62B228}"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D7D2DE"/>
          </a:solidFill>
        </a:fill>
      </a:tcStyle>
    </a:wholeTbl>
    <a:band2H>
      <a:tcTxStyle/>
      <a:tcStyle>
        <a:tcBdr/>
        <a:fill>
          <a:solidFill>
            <a:srgbClr val="ECEAEF"/>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6"/>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6"/>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6"/>
          </a:solidFill>
        </a:fill>
      </a:tcStyle>
    </a:firstRow>
  </a:tblStyle>
  <a:tblStyle styleId="{CF821DB8-F4EB-4A41-A1BA-3FCAFE7338EE}" styleName="">
    <a:tblBg/>
    <a:wholeTbl>
      <a:tcTxStyle b="off" i="off">
        <a:font>
          <a:latin typeface="Didot"/>
          <a:ea typeface="Didot"/>
          <a:cs typeface="Didot"/>
        </a:font>
        <a:srgbClr val="32486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A"/>
          </a:solidFill>
        </a:fill>
      </a:tcStyle>
    </a:wholeTbl>
    <a:band2H>
      <a:tcTxStyle/>
      <a:tcStyle>
        <a:tcBdr/>
        <a:fill>
          <a:solidFill>
            <a:srgbClr val="634D31"/>
          </a:solidFill>
        </a:fill>
      </a:tcStyle>
    </a:band2H>
    <a:firstCol>
      <a:tcTxStyle b="on" i="off">
        <a:font>
          <a:latin typeface="Didot"/>
          <a:ea typeface="Didot"/>
          <a:cs typeface="Didot"/>
        </a:font>
        <a:srgbClr val="634D3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dot"/>
          <a:ea typeface="Didot"/>
          <a:cs typeface="Didot"/>
        </a:font>
        <a:srgbClr val="324863"/>
      </a:tcTxStyle>
      <a:tcStyle>
        <a:tcBdr>
          <a:left>
            <a:ln w="12700" cap="flat">
              <a:noFill/>
              <a:miter lim="400000"/>
            </a:ln>
          </a:left>
          <a:right>
            <a:ln w="12700" cap="flat">
              <a:noFill/>
              <a:miter lim="400000"/>
            </a:ln>
          </a:right>
          <a:top>
            <a:ln w="50800" cap="flat">
              <a:solidFill>
                <a:srgbClr val="324863"/>
              </a:solidFill>
              <a:prstDash val="solid"/>
              <a:round/>
            </a:ln>
          </a:top>
          <a:bottom>
            <a:ln w="25400" cap="flat">
              <a:solidFill>
                <a:srgbClr val="324863"/>
              </a:solidFill>
              <a:prstDash val="solid"/>
              <a:round/>
            </a:ln>
          </a:bottom>
          <a:insideH>
            <a:ln w="12700" cap="flat">
              <a:noFill/>
              <a:miter lim="400000"/>
            </a:ln>
          </a:insideH>
          <a:insideV>
            <a:ln w="12700" cap="flat">
              <a:noFill/>
              <a:miter lim="400000"/>
            </a:ln>
          </a:insideV>
        </a:tcBdr>
        <a:fill>
          <a:solidFill>
            <a:srgbClr val="634D31"/>
          </a:solidFill>
        </a:fill>
      </a:tcStyle>
    </a:lastRow>
    <a:firstRow>
      <a:tcTxStyle b="on" i="off">
        <a:font>
          <a:latin typeface="Didot"/>
          <a:ea typeface="Didot"/>
          <a:cs typeface="Didot"/>
        </a:font>
        <a:srgbClr val="634D31"/>
      </a:tcTxStyle>
      <a:tcStyle>
        <a:tcBdr>
          <a:left>
            <a:ln w="12700" cap="flat">
              <a:noFill/>
              <a:miter lim="400000"/>
            </a:ln>
          </a:left>
          <a:right>
            <a:ln w="12700" cap="flat">
              <a:noFill/>
              <a:miter lim="400000"/>
            </a:ln>
          </a:right>
          <a:top>
            <a:ln w="25400" cap="flat">
              <a:solidFill>
                <a:srgbClr val="324863"/>
              </a:solidFill>
              <a:prstDash val="solid"/>
              <a:round/>
            </a:ln>
          </a:top>
          <a:bottom>
            <a:ln w="25400" cap="flat">
              <a:solidFill>
                <a:srgbClr val="32486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CCCED2"/>
          </a:solidFill>
        </a:fill>
      </a:tcStyle>
    </a:wholeTbl>
    <a:band2H>
      <a:tcTxStyle/>
      <a:tcStyle>
        <a:tcBdr/>
        <a:fill>
          <a:solidFill>
            <a:srgbClr val="E7E8EA"/>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324863"/>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324863"/>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324863"/>
          </a:solidFill>
        </a:fill>
      </a:tcStyle>
    </a:firstRow>
  </a:tblStyle>
  <a:tblStyle styleId="{2708684C-4D16-4618-839F-0558EEFCDFE6}" styleName="">
    <a:tblBg/>
    <a:wholeTbl>
      <a:tcTxStyle b="off"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12700" cap="flat">
              <a:solidFill>
                <a:srgbClr val="324863"/>
              </a:solidFill>
              <a:prstDash val="solid"/>
              <a:round/>
            </a:ln>
          </a:top>
          <a:bottom>
            <a:ln w="127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solidFill>
            <a:srgbClr val="324863">
              <a:alpha val="20000"/>
            </a:srgbClr>
          </a:solidFill>
        </a:fill>
      </a:tcStyle>
    </a:wholeTbl>
    <a:band2H>
      <a:tcTxStyle/>
      <a:tcStyle>
        <a:tcBdr/>
        <a:fill>
          <a:solidFill>
            <a:srgbClr val="FFFFFF"/>
          </a:solidFill>
        </a:fill>
      </a:tcStyle>
    </a:band2H>
    <a:firstCol>
      <a:tcTxStyle b="on"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12700" cap="flat">
              <a:solidFill>
                <a:srgbClr val="324863"/>
              </a:solidFill>
              <a:prstDash val="solid"/>
              <a:round/>
            </a:ln>
          </a:top>
          <a:bottom>
            <a:ln w="127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solidFill>
            <a:srgbClr val="324863">
              <a:alpha val="20000"/>
            </a:srgbClr>
          </a:solidFill>
        </a:fill>
      </a:tcStyle>
    </a:firstCol>
    <a:lastRow>
      <a:tcTxStyle b="on"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50800" cap="flat">
              <a:solidFill>
                <a:srgbClr val="324863"/>
              </a:solidFill>
              <a:prstDash val="solid"/>
              <a:round/>
            </a:ln>
          </a:top>
          <a:bottom>
            <a:ln w="127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noFill/>
        </a:fill>
      </a:tcStyle>
    </a:lastRow>
    <a:firstRow>
      <a:tcTxStyle b="on"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12700" cap="flat">
              <a:solidFill>
                <a:srgbClr val="324863"/>
              </a:solidFill>
              <a:prstDash val="solid"/>
              <a:round/>
            </a:ln>
          </a:top>
          <a:bottom>
            <a:ln w="254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snapToObjects="1">
      <p:cViewPr varScale="1">
        <p:scale>
          <a:sx n="74" d="100"/>
          <a:sy n="74" d="100"/>
        </p:scale>
        <p:origin x="1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ítulo y subtítulo">
    <p:spTree>
      <p:nvGrpSpPr>
        <p:cNvPr id="1" name=""/>
        <p:cNvGrpSpPr/>
        <p:nvPr/>
      </p:nvGrpSpPr>
      <p:grpSpPr>
        <a:xfrm>
          <a:off x="0" y="0"/>
          <a:ext cx="0" cy="0"/>
          <a:chOff x="0" y="0"/>
          <a:chExt cx="0" cy="0"/>
        </a:xfrm>
      </p:grpSpPr>
      <p:sp>
        <p:nvSpPr>
          <p:cNvPr id="13" name="Línea"/>
          <p:cNvSpPr/>
          <p:nvPr/>
        </p:nvSpPr>
        <p:spPr>
          <a:xfrm>
            <a:off x="406399" y="8623298"/>
            <a:ext cx="12192003" cy="131"/>
          </a:xfrm>
          <a:prstGeom prst="line">
            <a:avLst/>
          </a:prstGeom>
          <a:ln w="12700">
            <a:solidFill>
              <a:srgbClr val="7A96B9"/>
            </a:solidFill>
            <a:miter lim="400000"/>
          </a:ln>
        </p:spPr>
        <p:txBody>
          <a:bodyPr lIns="45718" tIns="45718" rIns="45718" bIns="45718"/>
          <a:lstStyle/>
          <a:p>
            <a:endParaRPr/>
          </a:p>
        </p:txBody>
      </p:sp>
      <p:sp>
        <p:nvSpPr>
          <p:cNvPr id="14" name="Línea"/>
          <p:cNvSpPr/>
          <p:nvPr/>
        </p:nvSpPr>
        <p:spPr>
          <a:xfrm>
            <a:off x="406399" y="8674098"/>
            <a:ext cx="12192003" cy="131"/>
          </a:xfrm>
          <a:prstGeom prst="line">
            <a:avLst/>
          </a:prstGeom>
          <a:ln w="12700">
            <a:solidFill>
              <a:srgbClr val="7A96B9"/>
            </a:solidFill>
            <a:miter lim="400000"/>
          </a:ln>
        </p:spPr>
        <p:txBody>
          <a:bodyPr lIns="45718" tIns="45718" rIns="45718" bIns="45718"/>
          <a:lstStyle/>
          <a:p>
            <a:endParaRPr/>
          </a:p>
        </p:txBody>
      </p:sp>
      <p:sp>
        <p:nvSpPr>
          <p:cNvPr id="15" name="Nivel de texto 1…"/>
          <p:cNvSpPr txBox="1">
            <a:spLocks noGrp="1"/>
          </p:cNvSpPr>
          <p:nvPr>
            <p:ph type="body" sz="quarter" idx="1"/>
          </p:nvPr>
        </p:nvSpPr>
        <p:spPr>
          <a:xfrm>
            <a:off x="369422" y="8807450"/>
            <a:ext cx="12255501" cy="406400"/>
          </a:xfrm>
          <a:prstGeom prst="rect">
            <a:avLst/>
          </a:prstGeom>
        </p:spPr>
        <p:txBody>
          <a:bodyPr/>
          <a:lstStyle>
            <a:lvl1pPr marL="0" indent="0">
              <a:spcBef>
                <a:spcPts val="0"/>
              </a:spcBef>
              <a:buClrTx/>
              <a:buSzTx/>
              <a:buFontTx/>
              <a:buNone/>
              <a:defRPr sz="1800" i="1">
                <a:solidFill>
                  <a:srgbClr val="5C86B9"/>
                </a:solidFill>
              </a:defRPr>
            </a:lvl1pPr>
            <a:lvl2pPr marL="748631" indent="-240631">
              <a:spcBef>
                <a:spcPts val="0"/>
              </a:spcBef>
              <a:buClrTx/>
              <a:buFontTx/>
              <a:defRPr sz="1800" i="1">
                <a:solidFill>
                  <a:srgbClr val="5C86B9"/>
                </a:solidFill>
              </a:defRPr>
            </a:lvl2pPr>
            <a:lvl3pPr marL="1256631" indent="-240631">
              <a:spcBef>
                <a:spcPts val="0"/>
              </a:spcBef>
              <a:buClrTx/>
              <a:buFontTx/>
              <a:defRPr sz="1800" i="1">
                <a:solidFill>
                  <a:srgbClr val="5C86B9"/>
                </a:solidFill>
              </a:defRPr>
            </a:lvl3pPr>
            <a:lvl4pPr marL="1764631" indent="-240631">
              <a:spcBef>
                <a:spcPts val="0"/>
              </a:spcBef>
              <a:buClrTx/>
              <a:buFontTx/>
              <a:defRPr sz="1800" i="1">
                <a:solidFill>
                  <a:srgbClr val="5C86B9"/>
                </a:solidFill>
              </a:defRPr>
            </a:lvl4pPr>
            <a:lvl5pPr marL="2272631" indent="-240631">
              <a:spcBef>
                <a:spcPts val="0"/>
              </a:spcBef>
              <a:buClrTx/>
              <a:buFontTx/>
              <a:defRPr sz="1800" i="1">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16" name="Texto del título"/>
          <p:cNvSpPr txBox="1">
            <a:spLocks noGrp="1"/>
          </p:cNvSpPr>
          <p:nvPr>
            <p:ph type="title"/>
          </p:nvPr>
        </p:nvSpPr>
        <p:spPr>
          <a:xfrm>
            <a:off x="355600" y="5905500"/>
            <a:ext cx="12293600" cy="2108200"/>
          </a:xfrm>
          <a:prstGeom prst="rect">
            <a:avLst/>
          </a:prstGeom>
        </p:spPr>
        <p:txBody>
          <a:bodyPr anchor="b"/>
          <a:lstStyle/>
          <a:p>
            <a:r>
              <a:t>Texto del título</a:t>
            </a:r>
          </a:p>
        </p:txBody>
      </p:sp>
      <p:sp>
        <p:nvSpPr>
          <p:cNvPr id="17" name="Nivel de texto 1…"/>
          <p:cNvSpPr txBox="1">
            <a:spLocks noGrp="1"/>
          </p:cNvSpPr>
          <p:nvPr>
            <p:ph type="body" sz="quarter" idx="13"/>
          </p:nvPr>
        </p:nvSpPr>
        <p:spPr>
          <a:xfrm>
            <a:off x="355600" y="8001000"/>
            <a:ext cx="12293600" cy="508000"/>
          </a:xfrm>
          <a:prstGeom prst="rect">
            <a:avLst/>
          </a:prstGeom>
        </p:spPr>
        <p:txBody>
          <a:bodyPr anchor="t"/>
          <a:lstStyle/>
          <a:p>
            <a:pPr marL="0" indent="0">
              <a:spcBef>
                <a:spcPts val="1000"/>
              </a:spcBef>
              <a:buClrTx/>
              <a:buSzTx/>
              <a:buFontTx/>
              <a:buNone/>
              <a:defRPr sz="2400">
                <a:solidFill>
                  <a:srgbClr val="5C86B9"/>
                </a:solidFill>
              </a:defRPr>
            </a:pPr>
            <a:endParaRPr/>
          </a:p>
        </p:txBody>
      </p:sp>
      <p:sp>
        <p:nvSpPr>
          <p:cNvPr id="18"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
        <p:nvSpPr>
          <p:cNvPr id="107" name="Nivel de texto 1…"/>
          <p:cNvSpPr txBox="1">
            <a:spLocks noGrp="1"/>
          </p:cNvSpPr>
          <p:nvPr>
            <p:ph type="body" sz="quarter" idx="1"/>
          </p:nvPr>
        </p:nvSpPr>
        <p:spPr>
          <a:xfrm>
            <a:off x="1270000" y="4305300"/>
            <a:ext cx="10464800" cy="609600"/>
          </a:xfrm>
          <a:prstGeom prst="rect">
            <a:avLst/>
          </a:prstGeom>
        </p:spPr>
        <p:txBody>
          <a:bodyPr/>
          <a:lstStyle>
            <a:lvl1pPr marL="0" indent="0" algn="ctr">
              <a:spcBef>
                <a:spcPts val="3800"/>
              </a:spcBef>
              <a:buClrTx/>
              <a:buSzTx/>
              <a:buFontTx/>
              <a:buNone/>
              <a:defRPr sz="3000"/>
            </a:lvl1pPr>
            <a:lvl2pPr marL="909052" indent="-401052" algn="ctr">
              <a:spcBef>
                <a:spcPts val="3800"/>
              </a:spcBef>
              <a:buClrTx/>
              <a:buFontTx/>
              <a:defRPr sz="3000"/>
            </a:lvl2pPr>
            <a:lvl3pPr marL="1417052" indent="-401052" algn="ctr">
              <a:spcBef>
                <a:spcPts val="3800"/>
              </a:spcBef>
              <a:buClrTx/>
              <a:buFontTx/>
              <a:defRPr sz="3000"/>
            </a:lvl3pPr>
            <a:lvl4pPr marL="1925052" indent="-401052" algn="ctr">
              <a:spcBef>
                <a:spcPts val="3800"/>
              </a:spcBef>
              <a:buClrTx/>
              <a:buFontTx/>
              <a:defRPr sz="3000"/>
            </a:lvl4pPr>
            <a:lvl5pPr marL="2433052" indent="-401052" algn="ctr">
              <a:spcBef>
                <a:spcPts val="3800"/>
              </a:spcBef>
              <a:buClrTx/>
              <a:buFontTx/>
              <a:defRPr sz="3000"/>
            </a:lvl5pPr>
          </a:lstStyle>
          <a:p>
            <a:r>
              <a:t>Nivel de texto 1</a:t>
            </a:r>
          </a:p>
          <a:p>
            <a:pPr lvl="1"/>
            <a:r>
              <a:t>Nivel de texto 2</a:t>
            </a:r>
          </a:p>
          <a:p>
            <a:pPr lvl="2"/>
            <a:r>
              <a:t>Nivel de texto 3</a:t>
            </a:r>
          </a:p>
          <a:p>
            <a:pPr lvl="3"/>
            <a:r>
              <a:t>Nivel de texto 4</a:t>
            </a:r>
          </a:p>
          <a:p>
            <a:pPr lvl="4"/>
            <a:r>
              <a:t>Nivel de texto 5</a:t>
            </a:r>
          </a:p>
        </p:txBody>
      </p:sp>
      <p:sp>
        <p:nvSpPr>
          <p:cNvPr id="108" name="– Juan López"/>
          <p:cNvSpPr txBox="1">
            <a:spLocks noGrp="1"/>
          </p:cNvSpPr>
          <p:nvPr>
            <p:ph type="body" sz="quarter" idx="13"/>
          </p:nvPr>
        </p:nvSpPr>
        <p:spPr>
          <a:xfrm>
            <a:off x="1270000" y="6362700"/>
            <a:ext cx="10464800" cy="609600"/>
          </a:xfrm>
          <a:prstGeom prst="rect">
            <a:avLst/>
          </a:prstGeom>
        </p:spPr>
        <p:txBody>
          <a:bodyPr anchor="t"/>
          <a:lstStyle/>
          <a:p>
            <a:pPr marL="0" indent="0" algn="ctr">
              <a:spcBef>
                <a:spcPts val="1200"/>
              </a:spcBef>
              <a:buClrTx/>
              <a:buSzTx/>
              <a:buFontTx/>
              <a:buNone/>
              <a:defRPr sz="3000" i="1">
                <a:solidFill>
                  <a:srgbClr val="5C86B9"/>
                </a:solidFill>
              </a:defRPr>
            </a:pPr>
            <a:endParaRPr/>
          </a:p>
        </p:txBody>
      </p:sp>
      <p:sp>
        <p:nvSpPr>
          <p:cNvPr id="109"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6" name="Imagen"/>
          <p:cNvSpPr>
            <a:spLocks noGrp="1"/>
          </p:cNvSpPr>
          <p:nvPr>
            <p:ph type="pic" idx="13"/>
          </p:nvPr>
        </p:nvSpPr>
        <p:spPr>
          <a:xfrm>
            <a:off x="-342900" y="0"/>
            <a:ext cx="13655990" cy="9753600"/>
          </a:xfrm>
          <a:prstGeom prst="rect">
            <a:avLst/>
          </a:prstGeom>
        </p:spPr>
        <p:txBody>
          <a:bodyPr lIns="91439" tIns="45719" rIns="91439" bIns="45719" anchor="t">
            <a:noAutofit/>
          </a:bodyPr>
          <a:lstStyle/>
          <a:p>
            <a:endParaRPr/>
          </a:p>
        </p:txBody>
      </p:sp>
      <p:sp>
        <p:nvSpPr>
          <p:cNvPr id="117"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24"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25" name="Línea"/>
          <p:cNvSpPr/>
          <p:nvPr/>
        </p:nvSpPr>
        <p:spPr>
          <a:xfrm>
            <a:off x="406399" y="8623298"/>
            <a:ext cx="12192003" cy="131"/>
          </a:xfrm>
          <a:prstGeom prst="line">
            <a:avLst/>
          </a:prstGeom>
          <a:ln w="12700">
            <a:solidFill>
              <a:srgbClr val="7A96B9"/>
            </a:solidFill>
            <a:miter lim="400000"/>
          </a:ln>
        </p:spPr>
        <p:txBody>
          <a:bodyPr lIns="45718" tIns="45718" rIns="45718" bIns="45718"/>
          <a:lstStyle/>
          <a:p>
            <a:endParaRPr/>
          </a:p>
        </p:txBody>
      </p:sp>
      <p:sp>
        <p:nvSpPr>
          <p:cNvPr id="26" name="Línea"/>
          <p:cNvSpPr/>
          <p:nvPr/>
        </p:nvSpPr>
        <p:spPr>
          <a:xfrm>
            <a:off x="406399" y="8674098"/>
            <a:ext cx="12192003" cy="131"/>
          </a:xfrm>
          <a:prstGeom prst="line">
            <a:avLst/>
          </a:prstGeom>
          <a:ln w="12700">
            <a:solidFill>
              <a:srgbClr val="7A96B9"/>
            </a:solidFill>
            <a:miter lim="400000"/>
          </a:ln>
        </p:spPr>
        <p:txBody>
          <a:bodyPr lIns="45718" tIns="45718" rIns="45718" bIns="45718"/>
          <a:lstStyle/>
          <a:p>
            <a:endParaRPr/>
          </a:p>
        </p:txBody>
      </p:sp>
      <p:sp>
        <p:nvSpPr>
          <p:cNvPr id="27" name="Nivel de texto 1…"/>
          <p:cNvSpPr txBox="1">
            <a:spLocks noGrp="1"/>
          </p:cNvSpPr>
          <p:nvPr>
            <p:ph type="body" sz="quarter" idx="1"/>
          </p:nvPr>
        </p:nvSpPr>
        <p:spPr>
          <a:xfrm>
            <a:off x="369422" y="8807450"/>
            <a:ext cx="12255501" cy="406400"/>
          </a:xfrm>
          <a:prstGeom prst="rect">
            <a:avLst/>
          </a:prstGeom>
        </p:spPr>
        <p:txBody>
          <a:bodyPr/>
          <a:lstStyle>
            <a:lvl1pPr marL="0" indent="0">
              <a:spcBef>
                <a:spcPts val="0"/>
              </a:spcBef>
              <a:buClrTx/>
              <a:buSzTx/>
              <a:buFontTx/>
              <a:buNone/>
              <a:defRPr sz="1800" i="1">
                <a:solidFill>
                  <a:srgbClr val="5C86B9"/>
                </a:solidFill>
              </a:defRPr>
            </a:lvl1pPr>
            <a:lvl2pPr marL="748631" indent="-240631">
              <a:spcBef>
                <a:spcPts val="0"/>
              </a:spcBef>
              <a:buClrTx/>
              <a:buFontTx/>
              <a:defRPr sz="1800" i="1">
                <a:solidFill>
                  <a:srgbClr val="5C86B9"/>
                </a:solidFill>
              </a:defRPr>
            </a:lvl2pPr>
            <a:lvl3pPr marL="1256631" indent="-240631">
              <a:spcBef>
                <a:spcPts val="0"/>
              </a:spcBef>
              <a:buClrTx/>
              <a:buFontTx/>
              <a:defRPr sz="1800" i="1">
                <a:solidFill>
                  <a:srgbClr val="5C86B9"/>
                </a:solidFill>
              </a:defRPr>
            </a:lvl3pPr>
            <a:lvl4pPr marL="1764631" indent="-240631">
              <a:spcBef>
                <a:spcPts val="0"/>
              </a:spcBef>
              <a:buClrTx/>
              <a:buFontTx/>
              <a:defRPr sz="1800" i="1">
                <a:solidFill>
                  <a:srgbClr val="5C86B9"/>
                </a:solidFill>
              </a:defRPr>
            </a:lvl4pPr>
            <a:lvl5pPr marL="2272631" indent="-240631">
              <a:spcBef>
                <a:spcPts val="0"/>
              </a:spcBef>
              <a:buClrTx/>
              <a:buFontTx/>
              <a:defRPr sz="1800" i="1">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28" name="108352003_2880x2057.jpeg"/>
          <p:cNvSpPr>
            <a:spLocks noGrp="1"/>
          </p:cNvSpPr>
          <p:nvPr>
            <p:ph type="pic" idx="13"/>
          </p:nvPr>
        </p:nvSpPr>
        <p:spPr>
          <a:xfrm>
            <a:off x="368300" y="-406400"/>
            <a:ext cx="12269052" cy="8763000"/>
          </a:xfrm>
          <a:prstGeom prst="rect">
            <a:avLst/>
          </a:prstGeom>
        </p:spPr>
        <p:txBody>
          <a:bodyPr lIns="91439" tIns="45719" rIns="91439" bIns="45719" anchor="t">
            <a:noAutofit/>
          </a:bodyPr>
          <a:lstStyle/>
          <a:p>
            <a:endParaRPr/>
          </a:p>
        </p:txBody>
      </p:sp>
      <p:sp>
        <p:nvSpPr>
          <p:cNvPr id="29" name="Texto del título"/>
          <p:cNvSpPr txBox="1">
            <a:spLocks noGrp="1"/>
          </p:cNvSpPr>
          <p:nvPr>
            <p:ph type="title"/>
          </p:nvPr>
        </p:nvSpPr>
        <p:spPr>
          <a:xfrm>
            <a:off x="355600" y="6908800"/>
            <a:ext cx="12293600" cy="1104900"/>
          </a:xfrm>
          <a:prstGeom prst="rect">
            <a:avLst/>
          </a:prstGeom>
        </p:spPr>
        <p:txBody>
          <a:bodyPr anchor="b"/>
          <a:lstStyle/>
          <a:p>
            <a:r>
              <a:t>Texto del título</a:t>
            </a:r>
          </a:p>
        </p:txBody>
      </p:sp>
      <p:sp>
        <p:nvSpPr>
          <p:cNvPr id="30" name="Nivel de texto 1…"/>
          <p:cNvSpPr txBox="1">
            <a:spLocks noGrp="1"/>
          </p:cNvSpPr>
          <p:nvPr>
            <p:ph type="body" sz="quarter" idx="14"/>
          </p:nvPr>
        </p:nvSpPr>
        <p:spPr>
          <a:xfrm>
            <a:off x="355600" y="8001000"/>
            <a:ext cx="12293600" cy="508000"/>
          </a:xfrm>
          <a:prstGeom prst="rect">
            <a:avLst/>
          </a:prstGeom>
        </p:spPr>
        <p:txBody>
          <a:bodyPr anchor="t"/>
          <a:lstStyle/>
          <a:p>
            <a:pPr marL="0" indent="0">
              <a:spcBef>
                <a:spcPts val="1000"/>
              </a:spcBef>
              <a:buClrTx/>
              <a:buSzTx/>
              <a:buFontTx/>
              <a:buNone/>
              <a:defRPr sz="2400">
                <a:solidFill>
                  <a:srgbClr val="5C86B9"/>
                </a:solidFill>
              </a:defRPr>
            </a:pPr>
            <a:endParaRP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38" name="Línea"/>
          <p:cNvSpPr/>
          <p:nvPr/>
        </p:nvSpPr>
        <p:spPr>
          <a:xfrm>
            <a:off x="406399" y="4864098"/>
            <a:ext cx="12192003" cy="131"/>
          </a:xfrm>
          <a:prstGeom prst="line">
            <a:avLst/>
          </a:prstGeom>
          <a:ln w="12700">
            <a:solidFill>
              <a:srgbClr val="7A96B9"/>
            </a:solidFill>
            <a:miter lim="400000"/>
          </a:ln>
        </p:spPr>
        <p:txBody>
          <a:bodyPr lIns="45718" tIns="45718" rIns="45718" bIns="45718"/>
          <a:lstStyle/>
          <a:p>
            <a:endParaRPr/>
          </a:p>
        </p:txBody>
      </p:sp>
      <p:sp>
        <p:nvSpPr>
          <p:cNvPr id="39" name="Línea"/>
          <p:cNvSpPr/>
          <p:nvPr/>
        </p:nvSpPr>
        <p:spPr>
          <a:xfrm>
            <a:off x="406399" y="4914898"/>
            <a:ext cx="12192003" cy="131"/>
          </a:xfrm>
          <a:prstGeom prst="line">
            <a:avLst/>
          </a:prstGeom>
          <a:ln w="12700">
            <a:solidFill>
              <a:srgbClr val="7A96B9"/>
            </a:solidFill>
            <a:miter lim="400000"/>
          </a:ln>
        </p:spPr>
        <p:txBody>
          <a:bodyPr lIns="45718" tIns="45718" rIns="45718" bIns="45718"/>
          <a:lstStyle/>
          <a:p>
            <a:endParaRPr/>
          </a:p>
        </p:txBody>
      </p:sp>
      <p:sp>
        <p:nvSpPr>
          <p:cNvPr id="40" name="Texto del título"/>
          <p:cNvSpPr txBox="1">
            <a:spLocks noGrp="1"/>
          </p:cNvSpPr>
          <p:nvPr>
            <p:ph type="title"/>
          </p:nvPr>
        </p:nvSpPr>
        <p:spPr>
          <a:xfrm>
            <a:off x="355600" y="2628900"/>
            <a:ext cx="12293600" cy="2108200"/>
          </a:xfrm>
          <a:prstGeom prst="rect">
            <a:avLst/>
          </a:prstGeom>
        </p:spPr>
        <p:txBody>
          <a:bodyPr anchor="b"/>
          <a:lstStyle/>
          <a:p>
            <a:r>
              <a:t>Texto del título</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48" name="Línea"/>
          <p:cNvSpPr/>
          <p:nvPr/>
        </p:nvSpPr>
        <p:spPr>
          <a:xfrm>
            <a:off x="406400" y="5270499"/>
            <a:ext cx="5689600" cy="129"/>
          </a:xfrm>
          <a:prstGeom prst="line">
            <a:avLst/>
          </a:prstGeom>
          <a:ln w="12700">
            <a:solidFill>
              <a:srgbClr val="7A96B9"/>
            </a:solidFill>
            <a:miter lim="400000"/>
          </a:ln>
        </p:spPr>
        <p:txBody>
          <a:bodyPr lIns="45718" tIns="45718" rIns="45718" bIns="45718"/>
          <a:lstStyle/>
          <a:p>
            <a:endParaRPr/>
          </a:p>
        </p:txBody>
      </p:sp>
      <p:sp>
        <p:nvSpPr>
          <p:cNvPr id="49" name="Línea"/>
          <p:cNvSpPr/>
          <p:nvPr/>
        </p:nvSpPr>
        <p:spPr>
          <a:xfrm>
            <a:off x="406400" y="5321299"/>
            <a:ext cx="5689600" cy="129"/>
          </a:xfrm>
          <a:prstGeom prst="line">
            <a:avLst/>
          </a:prstGeom>
          <a:ln w="12700">
            <a:solidFill>
              <a:srgbClr val="7A96B9"/>
            </a:solidFill>
            <a:miter lim="400000"/>
          </a:ln>
        </p:spPr>
        <p:txBody>
          <a:bodyPr lIns="45718" tIns="45718" rIns="45718" bIns="45718"/>
          <a:lstStyle/>
          <a:p>
            <a:endParaRPr/>
          </a:p>
        </p:txBody>
      </p:sp>
      <p:sp>
        <p:nvSpPr>
          <p:cNvPr id="50" name="108177208_1914x1620.jpeg"/>
          <p:cNvSpPr>
            <a:spLocks noGrp="1"/>
          </p:cNvSpPr>
          <p:nvPr>
            <p:ph type="pic" idx="13"/>
          </p:nvPr>
        </p:nvSpPr>
        <p:spPr>
          <a:xfrm>
            <a:off x="3987800" y="0"/>
            <a:ext cx="11523699" cy="9753600"/>
          </a:xfrm>
          <a:prstGeom prst="rect">
            <a:avLst/>
          </a:prstGeom>
        </p:spPr>
        <p:txBody>
          <a:bodyPr lIns="91439" tIns="45719" rIns="91439" bIns="45719" anchor="t">
            <a:noAutofit/>
          </a:bodyPr>
          <a:lstStyle/>
          <a:p>
            <a:endParaRPr/>
          </a:p>
        </p:txBody>
      </p:sp>
      <p:sp>
        <p:nvSpPr>
          <p:cNvPr id="51" name="Texto del título"/>
          <p:cNvSpPr txBox="1">
            <a:spLocks noGrp="1"/>
          </p:cNvSpPr>
          <p:nvPr>
            <p:ph type="title"/>
          </p:nvPr>
        </p:nvSpPr>
        <p:spPr>
          <a:xfrm>
            <a:off x="355600" y="1930400"/>
            <a:ext cx="5816600" cy="3238500"/>
          </a:xfrm>
          <a:prstGeom prst="rect">
            <a:avLst/>
          </a:prstGeom>
        </p:spPr>
        <p:txBody>
          <a:bodyPr anchor="b"/>
          <a:lstStyle/>
          <a:p>
            <a:r>
              <a:t>Texto del título</a:t>
            </a:r>
          </a:p>
        </p:txBody>
      </p:sp>
      <p:sp>
        <p:nvSpPr>
          <p:cNvPr id="52" name="Nivel de texto 1…"/>
          <p:cNvSpPr txBox="1">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53"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0" name="Texto del título"/>
          <p:cNvSpPr txBox="1">
            <a:spLocks noGrp="1"/>
          </p:cNvSpPr>
          <p:nvPr>
            <p:ph type="title"/>
          </p:nvPr>
        </p:nvSpPr>
        <p:spPr>
          <a:prstGeom prst="rect">
            <a:avLst/>
          </a:prstGeom>
        </p:spPr>
        <p:txBody>
          <a:bodyPr/>
          <a:lstStyle/>
          <a:p>
            <a:r>
              <a:t>Texto del título</a:t>
            </a:r>
          </a:p>
        </p:txBody>
      </p:sp>
      <p:sp>
        <p:nvSpPr>
          <p:cNvPr id="6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68" name="Texto del título"/>
          <p:cNvSpPr txBox="1">
            <a:spLocks noGrp="1"/>
          </p:cNvSpPr>
          <p:nvPr>
            <p:ph type="title"/>
          </p:nvPr>
        </p:nvSpPr>
        <p:spPr>
          <a:prstGeom prst="rect">
            <a:avLst/>
          </a:prstGeom>
        </p:spPr>
        <p:txBody>
          <a:bodyPr/>
          <a:lstStyle/>
          <a:p>
            <a:r>
              <a:t>Texto del título</a:t>
            </a:r>
          </a:p>
        </p:txBody>
      </p:sp>
      <p:sp>
        <p:nvSpPr>
          <p:cNvPr id="69"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77" name="Línea"/>
          <p:cNvSpPr/>
          <p:nvPr/>
        </p:nvSpPr>
        <p:spPr>
          <a:xfrm>
            <a:off x="406400" y="2565399"/>
            <a:ext cx="5689600" cy="129"/>
          </a:xfrm>
          <a:prstGeom prst="line">
            <a:avLst/>
          </a:prstGeom>
          <a:ln w="12700">
            <a:solidFill>
              <a:srgbClr val="7A96B9"/>
            </a:solidFill>
            <a:miter lim="400000"/>
          </a:ln>
        </p:spPr>
        <p:txBody>
          <a:bodyPr lIns="45718" tIns="45718" rIns="45718" bIns="45718"/>
          <a:lstStyle/>
          <a:p>
            <a:endParaRPr/>
          </a:p>
        </p:txBody>
      </p:sp>
      <p:sp>
        <p:nvSpPr>
          <p:cNvPr id="78" name="Línea"/>
          <p:cNvSpPr/>
          <p:nvPr/>
        </p:nvSpPr>
        <p:spPr>
          <a:xfrm>
            <a:off x="406400" y="2616199"/>
            <a:ext cx="5689600" cy="129"/>
          </a:xfrm>
          <a:prstGeom prst="line">
            <a:avLst/>
          </a:prstGeom>
          <a:ln w="12700">
            <a:solidFill>
              <a:srgbClr val="7A96B9"/>
            </a:solidFill>
            <a:miter lim="400000"/>
          </a:ln>
        </p:spPr>
        <p:txBody>
          <a:bodyPr lIns="45718" tIns="45718" rIns="45718" bIns="45718"/>
          <a:lstStyle/>
          <a:p>
            <a:endParaRPr/>
          </a:p>
        </p:txBody>
      </p:sp>
      <p:sp>
        <p:nvSpPr>
          <p:cNvPr id="79" name="117356722_2160x1620.jpeg"/>
          <p:cNvSpPr>
            <a:spLocks noGrp="1"/>
          </p:cNvSpPr>
          <p:nvPr>
            <p:ph type="pic" idx="13"/>
          </p:nvPr>
        </p:nvSpPr>
        <p:spPr>
          <a:xfrm>
            <a:off x="3035300" y="0"/>
            <a:ext cx="13004800" cy="9753600"/>
          </a:xfrm>
          <a:prstGeom prst="rect">
            <a:avLst/>
          </a:prstGeom>
        </p:spPr>
        <p:txBody>
          <a:bodyPr lIns="91439" tIns="45719" rIns="91439" bIns="45719" anchor="t">
            <a:noAutofit/>
          </a:bodyPr>
          <a:lstStyle/>
          <a:p>
            <a:endParaRPr/>
          </a:p>
        </p:txBody>
      </p:sp>
      <p:sp>
        <p:nvSpPr>
          <p:cNvPr id="80" name="Texto del título"/>
          <p:cNvSpPr txBox="1">
            <a:spLocks noGrp="1"/>
          </p:cNvSpPr>
          <p:nvPr>
            <p:ph type="title"/>
          </p:nvPr>
        </p:nvSpPr>
        <p:spPr>
          <a:xfrm>
            <a:off x="355600" y="444500"/>
            <a:ext cx="5816600" cy="2044700"/>
          </a:xfrm>
          <a:prstGeom prst="rect">
            <a:avLst/>
          </a:prstGeom>
        </p:spPr>
        <p:txBody>
          <a:bodyPr/>
          <a:lstStyle/>
          <a:p>
            <a:r>
              <a:t>Texto del título</a:t>
            </a:r>
          </a:p>
        </p:txBody>
      </p:sp>
      <p:sp>
        <p:nvSpPr>
          <p:cNvPr id="81" name="Nivel de texto 1…"/>
          <p:cNvSpPr txBox="1">
            <a:spLocks noGrp="1"/>
          </p:cNvSpPr>
          <p:nvPr>
            <p:ph type="body" sz="half" idx="1"/>
          </p:nvPr>
        </p:nvSpPr>
        <p:spPr>
          <a:xfrm>
            <a:off x="355600" y="2984500"/>
            <a:ext cx="5816600" cy="6324600"/>
          </a:xfrm>
          <a:prstGeom prst="rect">
            <a:avLst/>
          </a:prstGeom>
        </p:spPr>
        <p:txBody>
          <a:bodyPr/>
          <a:lstStyle>
            <a:lvl1pPr marL="381000" indent="-381000">
              <a:spcBef>
                <a:spcPts val="3800"/>
              </a:spcBef>
              <a:defRPr sz="3000"/>
            </a:lvl1pPr>
            <a:lvl2pPr marL="762000" indent="-381000">
              <a:spcBef>
                <a:spcPts val="3800"/>
              </a:spcBef>
              <a:defRPr sz="3000"/>
            </a:lvl2pPr>
            <a:lvl3pPr marL="1143000" indent="-381000">
              <a:spcBef>
                <a:spcPts val="3800"/>
              </a:spcBef>
              <a:defRPr sz="3000"/>
            </a:lvl3pPr>
            <a:lvl4pPr marL="1524000" indent="-381000">
              <a:spcBef>
                <a:spcPts val="3800"/>
              </a:spcBef>
              <a:defRPr sz="3000"/>
            </a:lvl4pPr>
            <a:lvl5pPr marL="1905000" indent="-381000">
              <a:spcBef>
                <a:spcPts val="3800"/>
              </a:spcBef>
              <a:defRPr sz="3000"/>
            </a:lvl5pPr>
          </a:lstStyle>
          <a:p>
            <a:r>
              <a:t>Nivel de texto 1</a:t>
            </a:r>
          </a:p>
          <a:p>
            <a:pPr lvl="1"/>
            <a:r>
              <a:t>Nivel de texto 2</a:t>
            </a:r>
          </a:p>
          <a:p>
            <a:pPr lvl="2"/>
            <a:r>
              <a:t>Nivel de texto 3</a:t>
            </a:r>
          </a:p>
          <a:p>
            <a:pPr lvl="3"/>
            <a:r>
              <a:t>Nivel de texto 4</a:t>
            </a:r>
          </a:p>
          <a:p>
            <a:pPr lvl="4"/>
            <a:r>
              <a:t>Nivel de texto 5</a:t>
            </a:r>
          </a:p>
        </p:txBody>
      </p:sp>
      <p:sp>
        <p:nvSpPr>
          <p:cNvPr id="82"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89" name="Nivel de texto 1…"/>
          <p:cNvSpPr txBox="1">
            <a:spLocks noGrp="1"/>
          </p:cNvSpPr>
          <p:nvPr>
            <p:ph type="body" idx="1"/>
          </p:nvPr>
        </p:nvSpPr>
        <p:spPr>
          <a:xfrm>
            <a:off x="355600" y="444500"/>
            <a:ext cx="12293600" cy="88646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0"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sp>
        <p:nvSpPr>
          <p:cNvPr id="97" name="Imagen"/>
          <p:cNvSpPr>
            <a:spLocks noGrp="1"/>
          </p:cNvSpPr>
          <p:nvPr>
            <p:ph type="pic" sz="half" idx="13"/>
          </p:nvPr>
        </p:nvSpPr>
        <p:spPr>
          <a:xfrm>
            <a:off x="6502400" y="4406900"/>
            <a:ext cx="6121402" cy="5176888"/>
          </a:xfrm>
          <a:prstGeom prst="rect">
            <a:avLst/>
          </a:prstGeom>
        </p:spPr>
        <p:txBody>
          <a:bodyPr lIns="91439" tIns="45719" rIns="91439" bIns="45719" anchor="t">
            <a:noAutofit/>
          </a:bodyPr>
          <a:lstStyle/>
          <a:p>
            <a:endParaRPr/>
          </a:p>
        </p:txBody>
      </p:sp>
      <p:sp>
        <p:nvSpPr>
          <p:cNvPr id="98" name="Imagen"/>
          <p:cNvSpPr>
            <a:spLocks noGrp="1"/>
          </p:cNvSpPr>
          <p:nvPr>
            <p:ph type="pic" sz="half" idx="14"/>
          </p:nvPr>
        </p:nvSpPr>
        <p:spPr>
          <a:xfrm>
            <a:off x="6502400" y="431762"/>
            <a:ext cx="6121402" cy="4368802"/>
          </a:xfrm>
          <a:prstGeom prst="rect">
            <a:avLst/>
          </a:prstGeom>
        </p:spPr>
        <p:txBody>
          <a:bodyPr lIns="91439" tIns="45719" rIns="91439" bIns="45719" anchor="t">
            <a:noAutofit/>
          </a:bodyPr>
          <a:lstStyle/>
          <a:p>
            <a:endParaRPr/>
          </a:p>
        </p:txBody>
      </p:sp>
      <p:sp>
        <p:nvSpPr>
          <p:cNvPr id="99" name="Imagen"/>
          <p:cNvSpPr>
            <a:spLocks noGrp="1"/>
          </p:cNvSpPr>
          <p:nvPr>
            <p:ph type="pic" idx="15"/>
          </p:nvPr>
        </p:nvSpPr>
        <p:spPr>
          <a:xfrm>
            <a:off x="-3187700" y="444500"/>
            <a:ext cx="11633200" cy="8724900"/>
          </a:xfrm>
          <a:prstGeom prst="rect">
            <a:avLst/>
          </a:prstGeom>
        </p:spPr>
        <p:txBody>
          <a:bodyPr lIns="91439" tIns="45719" rIns="91439" bIns="45719" anchor="t">
            <a:noAutofit/>
          </a:bodyPr>
          <a:lstStyle/>
          <a:p>
            <a:endParaRPr/>
          </a:p>
        </p:txBody>
      </p:sp>
      <p:sp>
        <p:nvSpPr>
          <p:cNvPr id="100"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ínea"/>
          <p:cNvSpPr/>
          <p:nvPr/>
        </p:nvSpPr>
        <p:spPr>
          <a:xfrm>
            <a:off x="406399" y="2565398"/>
            <a:ext cx="12192003" cy="131"/>
          </a:xfrm>
          <a:prstGeom prst="line">
            <a:avLst/>
          </a:prstGeom>
          <a:ln w="12700">
            <a:solidFill>
              <a:srgbClr val="7A96B9"/>
            </a:solidFill>
            <a:miter lim="400000"/>
          </a:ln>
        </p:spPr>
        <p:txBody>
          <a:bodyPr lIns="45718" tIns="45718" rIns="45718" bIns="45718"/>
          <a:lstStyle/>
          <a:p>
            <a:endParaRPr/>
          </a:p>
        </p:txBody>
      </p:sp>
      <p:sp>
        <p:nvSpPr>
          <p:cNvPr id="3" name="Línea"/>
          <p:cNvSpPr/>
          <p:nvPr/>
        </p:nvSpPr>
        <p:spPr>
          <a:xfrm>
            <a:off x="406399" y="2616198"/>
            <a:ext cx="12192003" cy="131"/>
          </a:xfrm>
          <a:prstGeom prst="line">
            <a:avLst/>
          </a:prstGeom>
          <a:ln w="12700">
            <a:solidFill>
              <a:srgbClr val="7A96B9"/>
            </a:solidFill>
            <a:miter lim="400000"/>
          </a:ln>
        </p:spPr>
        <p:txBody>
          <a:bodyPr lIns="45718" tIns="45718" rIns="45718" bIns="45718"/>
          <a:lstStyle/>
          <a:p>
            <a:endParaRPr/>
          </a:p>
        </p:txBody>
      </p:sp>
      <p:sp>
        <p:nvSpPr>
          <p:cNvPr id="4" name="Texto del título"/>
          <p:cNvSpPr txBox="1">
            <a:spLocks noGrp="1"/>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5" name="Nivel de texto 1…"/>
          <p:cNvSpPr txBox="1">
            <a:spLocks noGrp="1"/>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6" name="Número de diapositiva"/>
          <p:cNvSpPr txBox="1">
            <a:spLocks noGrp="1"/>
          </p:cNvSpPr>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rgbClr val="314864"/>
                </a:solidFill>
                <a:latin typeface="Palatino"/>
                <a:ea typeface="Palatino"/>
                <a:cs typeface="Palatino"/>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1pPr>
      <a:lvl2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2pPr>
      <a:lvl3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3pPr>
      <a:lvl4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4pPr>
      <a:lvl5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5pPr>
      <a:lvl6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6pPr>
      <a:lvl7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7pPr>
      <a:lvl8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8pPr>
      <a:lvl9pPr marL="0" marR="0" indent="0" algn="l" defTabSz="584200" rtl="0" latinLnBrk="0">
        <a:lnSpc>
          <a:spcPct val="100000"/>
        </a:lnSpc>
        <a:spcBef>
          <a:spcPts val="0"/>
        </a:spcBef>
        <a:spcAft>
          <a:spcPts val="0"/>
        </a:spcAft>
        <a:buClrTx/>
        <a:buSzTx/>
        <a:buFontTx/>
        <a:buNone/>
        <a:tabLst/>
        <a:defRPr sz="6400" b="0" i="0" u="none" strike="noStrike" cap="none" spc="-128" baseline="0">
          <a:solidFill>
            <a:srgbClr val="314864"/>
          </a:solidFill>
          <a:uFillTx/>
          <a:latin typeface="Didot"/>
          <a:ea typeface="Didot"/>
          <a:cs typeface="Didot"/>
          <a:sym typeface="Didot"/>
        </a:defRPr>
      </a:lvl9pPr>
    </p:titleStyle>
    <p:bodyStyle>
      <a:lvl1pPr marL="508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42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image" Target="../media/image29.tif"/><Relationship Id="rId1" Type="http://schemas.openxmlformats.org/officeDocument/2006/relationships/slideLayout" Target="../slideLayouts/slideLayout12.xml"/><Relationship Id="rId5" Type="http://schemas.openxmlformats.org/officeDocument/2006/relationships/image" Target="../media/image32.tif"/><Relationship Id="rId4" Type="http://schemas.openxmlformats.org/officeDocument/2006/relationships/image" Target="../media/image31.ti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Relationship Id="rId1" Type="http://schemas.openxmlformats.org/officeDocument/2006/relationships/slideLayout" Target="../slideLayouts/slideLayout12.xml"/><Relationship Id="rId5" Type="http://schemas.openxmlformats.org/officeDocument/2006/relationships/image" Target="../media/image36.tif"/><Relationship Id="rId4" Type="http://schemas.openxmlformats.org/officeDocument/2006/relationships/image" Target="../media/image35.tif"/></Relationships>
</file>

<file path=ppt/slides/_rels/slide22.xml.rels><?xml version="1.0" encoding="UTF-8" standalone="yes"?>
<Relationships xmlns="http://schemas.openxmlformats.org/package/2006/relationships"><Relationship Id="rId3" Type="http://schemas.openxmlformats.org/officeDocument/2006/relationships/hyperlink" Target="http://www.marqueewines.com/" TargetMode="External"/><Relationship Id="rId2" Type="http://schemas.openxmlformats.org/officeDocument/2006/relationships/image" Target="../media/image37.tif"/><Relationship Id="rId1" Type="http://schemas.openxmlformats.org/officeDocument/2006/relationships/slideLayout" Target="../slideLayouts/slideLayout12.xml"/><Relationship Id="rId4" Type="http://schemas.openxmlformats.org/officeDocument/2006/relationships/hyperlink" Target="mailto:bryce@marqueewine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ristina Fernandez-Crespo"/>
          <p:cNvSpPr txBox="1">
            <a:spLocks noGrp="1"/>
          </p:cNvSpPr>
          <p:nvPr>
            <p:ph type="body" sz="quarter" idx="1"/>
          </p:nvPr>
        </p:nvSpPr>
        <p:spPr>
          <a:xfrm>
            <a:off x="369421" y="8807450"/>
            <a:ext cx="12255503" cy="406400"/>
          </a:xfrm>
          <a:prstGeom prst="rect">
            <a:avLst/>
          </a:prstGeom>
        </p:spPr>
        <p:txBody>
          <a:bodyPr/>
          <a:lstStyle/>
          <a:p>
            <a:r>
              <a:rPr lang="en-US" dirty="0"/>
              <a:t>Presentation credit to </a:t>
            </a:r>
            <a:r>
              <a:rPr dirty="0"/>
              <a:t>Cristina Fernandez-Crespo </a:t>
            </a:r>
          </a:p>
        </p:txBody>
      </p:sp>
      <p:sp>
        <p:nvSpPr>
          <p:cNvPr id="134" name="The real Rioja"/>
          <p:cNvSpPr txBox="1">
            <a:spLocks noGrp="1"/>
          </p:cNvSpPr>
          <p:nvPr>
            <p:ph type="title"/>
          </p:nvPr>
        </p:nvSpPr>
        <p:spPr>
          <a:prstGeom prst="rect">
            <a:avLst/>
          </a:prstGeom>
        </p:spPr>
        <p:txBody>
          <a:bodyPr/>
          <a:lstStyle>
            <a:lvl1pPr>
              <a:defRPr spc="-200"/>
            </a:lvl1pPr>
          </a:lstStyle>
          <a:p>
            <a:r>
              <a:t>The real Rioja</a:t>
            </a:r>
          </a:p>
        </p:txBody>
      </p:sp>
      <p:sp>
        <p:nvSpPr>
          <p:cNvPr id="135" name="Abel Mendoza and Maite Fernández Wines"/>
          <p:cNvSpPr txBox="1"/>
          <p:nvPr/>
        </p:nvSpPr>
        <p:spPr>
          <a:xfrm>
            <a:off x="355600" y="8001000"/>
            <a:ext cx="12293600"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spcBef>
                <a:spcPts val="1000"/>
              </a:spcBef>
              <a:defRPr sz="2400">
                <a:solidFill>
                  <a:srgbClr val="5C86B9"/>
                </a:solidFill>
                <a:latin typeface="Palatino"/>
                <a:ea typeface="Palatino"/>
                <a:cs typeface="Palatino"/>
                <a:sym typeface="Palatino"/>
              </a:defRPr>
            </a:lvl1pPr>
          </a:lstStyle>
          <a:p>
            <a:r>
              <a:t>Abel Mendoza and Maite Fernández Wines</a:t>
            </a:r>
          </a:p>
        </p:txBody>
      </p:sp>
      <p:pic>
        <p:nvPicPr>
          <p:cNvPr id="136" name="Imagen" descr="Imagen"/>
          <p:cNvPicPr>
            <a:picLocks noChangeAspect="1"/>
          </p:cNvPicPr>
          <p:nvPr/>
        </p:nvPicPr>
        <p:blipFill>
          <a:blip r:embed="rId2">
            <a:extLst/>
          </a:blip>
          <a:stretch>
            <a:fillRect/>
          </a:stretch>
        </p:blipFill>
        <p:spPr>
          <a:xfrm>
            <a:off x="2216150" y="850900"/>
            <a:ext cx="8572500" cy="57277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n" descr="Imagen"/>
          <p:cNvPicPr>
            <a:picLocks noChangeAspect="1"/>
          </p:cNvPicPr>
          <p:nvPr/>
        </p:nvPicPr>
        <p:blipFill>
          <a:blip r:embed="rId2">
            <a:extLst/>
          </a:blip>
          <a:stretch>
            <a:fillRect/>
          </a:stretch>
        </p:blipFill>
        <p:spPr>
          <a:xfrm>
            <a:off x="829910" y="1851472"/>
            <a:ext cx="11344980" cy="6050656"/>
          </a:xfrm>
          <a:prstGeom prst="rect">
            <a:avLst/>
          </a:prstGeom>
          <a:ln w="12700">
            <a:miter lim="400000"/>
          </a:ln>
        </p:spPr>
      </p:pic>
      <p:sp>
        <p:nvSpPr>
          <p:cNvPr id="185" name="ABEL &amp; MAITE"/>
          <p:cNvSpPr txBox="1"/>
          <p:nvPr/>
        </p:nvSpPr>
        <p:spPr>
          <a:xfrm>
            <a:off x="4723395" y="419099"/>
            <a:ext cx="3558010"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Palatino"/>
                <a:ea typeface="Palatino"/>
                <a:cs typeface="Palatino"/>
                <a:sym typeface="Palatino"/>
              </a:defRPr>
            </a:lvl1pPr>
          </a:lstStyle>
          <a:p>
            <a:r>
              <a:t>ABEL &amp; MAITE</a:t>
            </a:r>
          </a:p>
        </p:txBody>
      </p:sp>
      <p:sp>
        <p:nvSpPr>
          <p:cNvPr id="186" name="A DIFFERENT APPROACH TO RIOJA WINEMAKING"/>
          <p:cNvSpPr txBox="1"/>
          <p:nvPr/>
        </p:nvSpPr>
        <p:spPr>
          <a:xfrm>
            <a:off x="2684977" y="1338511"/>
            <a:ext cx="7414767"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400">
                <a:solidFill>
                  <a:srgbClr val="DAA520"/>
                </a:solidFill>
                <a:latin typeface="+mj-lt"/>
                <a:ea typeface="+mj-ea"/>
                <a:cs typeface="+mj-cs"/>
                <a:sym typeface="Helvetica"/>
              </a:defRPr>
            </a:lvl1pPr>
          </a:lstStyle>
          <a:p>
            <a:r>
              <a:t>A DIFFERENT APPROACH TO RIOJA WINEMAKING</a:t>
            </a:r>
          </a:p>
        </p:txBody>
      </p:sp>
      <p:sp>
        <p:nvSpPr>
          <p:cNvPr id="187" name="For them, intervention in the winery is important to make the wine, but the character of the land and its climate must be reflected on the dozen wines they produce annually."/>
          <p:cNvSpPr txBox="1"/>
          <p:nvPr/>
        </p:nvSpPr>
        <p:spPr>
          <a:xfrm>
            <a:off x="836976" y="8219205"/>
            <a:ext cx="11635648"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2100">
                <a:latin typeface="Palatino"/>
                <a:ea typeface="Palatino"/>
                <a:cs typeface="Palatino"/>
                <a:sym typeface="Palatino"/>
              </a:defRPr>
            </a:pPr>
            <a:r>
              <a:rPr dirty="0"/>
              <a:t>For them, intervention in the winery is important to make the wine, but the </a:t>
            </a:r>
            <a:r>
              <a:rPr b="1" dirty="0"/>
              <a:t>character of the land and its climate </a:t>
            </a:r>
            <a:r>
              <a:rPr dirty="0"/>
              <a:t>must be reflected </a:t>
            </a:r>
            <a:r>
              <a:rPr lang="en-US" dirty="0"/>
              <a:t>i</a:t>
            </a:r>
            <a:r>
              <a:rPr dirty="0"/>
              <a:t>n the</a:t>
            </a:r>
            <a:r>
              <a:rPr dirty="0">
                <a:uFill>
                  <a:solidFill>
                    <a:srgbClr val="D21F27"/>
                  </a:solidFill>
                </a:uFill>
              </a:rPr>
              <a:t> </a:t>
            </a:r>
            <a:r>
              <a:rPr b="1" dirty="0">
                <a:uFill>
                  <a:solidFill>
                    <a:srgbClr val="D21F27"/>
                  </a:solidFill>
                </a:uFill>
              </a:rPr>
              <a:t>dozen</a:t>
            </a:r>
            <a:r>
              <a:rPr lang="en-US" b="1" dirty="0">
                <a:uFill>
                  <a:solidFill>
                    <a:srgbClr val="D21F27"/>
                  </a:solidFill>
                </a:uFill>
              </a:rPr>
              <a:t> or so</a:t>
            </a:r>
            <a:r>
              <a:rPr b="1" dirty="0">
                <a:uFill>
                  <a:solidFill>
                    <a:srgbClr val="D21F27"/>
                  </a:solidFill>
                </a:uFill>
              </a:rPr>
              <a:t> wines</a:t>
            </a:r>
            <a:r>
              <a:rPr dirty="0">
                <a:uFill>
                  <a:solidFill>
                    <a:srgbClr val="D21F27"/>
                  </a:solidFill>
                </a:uFill>
              </a:rPr>
              <a:t> they produce annually.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Abel and Maite cultivate a total of 20 hectares in 35 different plots all located in la Sonsierra: in San Vicente, Labastida and Ábalos. They produce a maximum average of 70.000 bottles/year.…"/>
          <p:cNvSpPr txBox="1"/>
          <p:nvPr/>
        </p:nvSpPr>
        <p:spPr>
          <a:xfrm>
            <a:off x="670971" y="1595338"/>
            <a:ext cx="11662858" cy="6258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2100">
                <a:latin typeface="Palatino"/>
                <a:ea typeface="Palatino"/>
                <a:cs typeface="Palatino"/>
                <a:sym typeface="Palatino"/>
              </a:defRPr>
            </a:pPr>
            <a:r>
              <a:rPr dirty="0"/>
              <a:t>Abel and </a:t>
            </a:r>
            <a:r>
              <a:rPr dirty="0" err="1"/>
              <a:t>Maite</a:t>
            </a:r>
            <a:r>
              <a:rPr dirty="0"/>
              <a:t> cultivate a total of </a:t>
            </a:r>
            <a:r>
              <a:rPr b="1" dirty="0"/>
              <a:t>20 hectares in 35 different plots</a:t>
            </a:r>
            <a:r>
              <a:rPr dirty="0"/>
              <a:t> all located in la </a:t>
            </a:r>
            <a:r>
              <a:rPr dirty="0" err="1"/>
              <a:t>Sonsierra</a:t>
            </a:r>
            <a:r>
              <a:rPr dirty="0"/>
              <a:t>: in San Vicente, Labastida and </a:t>
            </a:r>
            <a:r>
              <a:rPr dirty="0" err="1"/>
              <a:t>Ábalos</a:t>
            </a:r>
            <a:r>
              <a:rPr dirty="0"/>
              <a:t>. They produce a maximum average of </a:t>
            </a:r>
            <a:r>
              <a:rPr b="1" dirty="0"/>
              <a:t>70.000</a:t>
            </a:r>
            <a:r>
              <a:rPr dirty="0"/>
              <a:t> bottles/year.</a:t>
            </a:r>
          </a:p>
          <a:p>
            <a:pPr algn="just">
              <a:defRPr sz="2100">
                <a:latin typeface="Palatino"/>
                <a:ea typeface="Palatino"/>
                <a:cs typeface="Palatino"/>
                <a:sym typeface="Palatino"/>
              </a:defRPr>
            </a:pPr>
            <a:endParaRPr dirty="0"/>
          </a:p>
          <a:p>
            <a:pPr algn="just">
              <a:defRPr sz="2100">
                <a:latin typeface="Palatino"/>
                <a:ea typeface="Palatino"/>
                <a:cs typeface="Palatino"/>
                <a:sym typeface="Palatino"/>
              </a:defRPr>
            </a:pPr>
            <a:r>
              <a:rPr dirty="0"/>
              <a:t>The croplands are rugged and varied in composition, alternating clay </a:t>
            </a:r>
            <a:r>
              <a:rPr b="1" dirty="0"/>
              <a:t>soils</a:t>
            </a:r>
            <a:r>
              <a:rPr dirty="0"/>
              <a:t>, </a:t>
            </a:r>
            <a:r>
              <a:rPr sz="2200" dirty="0"/>
              <a:t>marls</a:t>
            </a:r>
            <a:r>
              <a:rPr dirty="0"/>
              <a:t> and fine sandstones. </a:t>
            </a:r>
          </a:p>
          <a:p>
            <a:pPr algn="just">
              <a:defRPr sz="2100">
                <a:latin typeface="Palatino"/>
                <a:ea typeface="Palatino"/>
                <a:cs typeface="Palatino"/>
                <a:sym typeface="Palatino"/>
              </a:defRPr>
            </a:pPr>
            <a:endParaRPr dirty="0"/>
          </a:p>
          <a:p>
            <a:pPr algn="just">
              <a:defRPr sz="2100" b="1">
                <a:latin typeface="Palatino"/>
                <a:ea typeface="Palatino"/>
                <a:cs typeface="Palatino"/>
                <a:sym typeface="Palatino"/>
              </a:defRPr>
            </a:pPr>
            <a:r>
              <a:rPr dirty="0"/>
              <a:t>VARIETIES</a:t>
            </a:r>
            <a:r>
              <a:rPr b="0" dirty="0"/>
              <a:t> </a:t>
            </a:r>
          </a:p>
          <a:p>
            <a:pPr algn="just">
              <a:defRPr sz="2100">
                <a:latin typeface="Palatino"/>
                <a:ea typeface="Palatino"/>
                <a:cs typeface="Palatino"/>
                <a:sym typeface="Palatino"/>
              </a:defRPr>
            </a:pPr>
            <a:endParaRPr b="0" dirty="0"/>
          </a:p>
          <a:p>
            <a:pPr algn="just">
              <a:defRPr sz="2100">
                <a:latin typeface="Palatino"/>
                <a:ea typeface="Palatino"/>
                <a:cs typeface="Palatino"/>
                <a:sym typeface="Palatino"/>
              </a:defRPr>
            </a:pPr>
            <a:r>
              <a:rPr dirty="0"/>
              <a:t>They have planted </a:t>
            </a:r>
            <a:r>
              <a:rPr b="1" dirty="0"/>
              <a:t>red varieties</a:t>
            </a:r>
            <a:r>
              <a:rPr dirty="0"/>
              <a:t>, with an average age of 35 years, like </a:t>
            </a:r>
            <a:r>
              <a:rPr b="1" dirty="0">
                <a:solidFill>
                  <a:srgbClr val="6B4A58"/>
                </a:solidFill>
              </a:rPr>
              <a:t>Tempranillo </a:t>
            </a:r>
            <a:r>
              <a:rPr dirty="0">
                <a:solidFill>
                  <a:srgbClr val="000000"/>
                </a:solidFill>
              </a:rPr>
              <a:t>(16 ha),</a:t>
            </a:r>
            <a:r>
              <a:rPr b="1" dirty="0">
                <a:solidFill>
                  <a:srgbClr val="6B4A58"/>
                </a:solidFill>
              </a:rPr>
              <a:t> Graciano</a:t>
            </a:r>
            <a:r>
              <a:rPr dirty="0">
                <a:solidFill>
                  <a:srgbClr val="000000"/>
                </a:solidFill>
              </a:rPr>
              <a:t> (0.6 ha)</a:t>
            </a:r>
            <a:r>
              <a:rPr b="1" dirty="0">
                <a:solidFill>
                  <a:srgbClr val="6B4A58"/>
                </a:solidFill>
              </a:rPr>
              <a:t> </a:t>
            </a:r>
            <a:r>
              <a:rPr dirty="0">
                <a:solidFill>
                  <a:srgbClr val="000000"/>
                </a:solidFill>
              </a:rPr>
              <a:t>and</a:t>
            </a:r>
            <a:r>
              <a:rPr b="1" dirty="0">
                <a:solidFill>
                  <a:srgbClr val="6B4A58"/>
                </a:solidFill>
              </a:rPr>
              <a:t> Garnacha </a:t>
            </a:r>
            <a:r>
              <a:rPr dirty="0">
                <a:solidFill>
                  <a:srgbClr val="000000"/>
                </a:solidFill>
              </a:rPr>
              <a:t>(0.2 ha).</a:t>
            </a:r>
            <a:r>
              <a:rPr b="1" dirty="0">
                <a:solidFill>
                  <a:srgbClr val="6B4A58"/>
                </a:solidFill>
              </a:rPr>
              <a:t> </a:t>
            </a:r>
          </a:p>
          <a:p>
            <a:pPr algn="just">
              <a:defRPr sz="2100">
                <a:latin typeface="Palatino"/>
                <a:ea typeface="Palatino"/>
                <a:cs typeface="Palatino"/>
                <a:sym typeface="Palatino"/>
              </a:defRPr>
            </a:pPr>
            <a:endParaRPr b="1" dirty="0">
              <a:solidFill>
                <a:srgbClr val="6B4A58"/>
              </a:solidFill>
            </a:endParaRPr>
          </a:p>
          <a:p>
            <a:pPr algn="just">
              <a:defRPr sz="2100" b="1">
                <a:latin typeface="Palatino"/>
                <a:ea typeface="Palatino"/>
                <a:cs typeface="Palatino"/>
                <a:sym typeface="Palatino"/>
              </a:defRPr>
            </a:pPr>
            <a:r>
              <a:rPr dirty="0"/>
              <a:t>White varieties</a:t>
            </a:r>
            <a:r>
              <a:rPr b="0" dirty="0"/>
              <a:t>, with an average of 26 years old, like </a:t>
            </a:r>
            <a:r>
              <a:rPr dirty="0" err="1">
                <a:solidFill>
                  <a:srgbClr val="98985C"/>
                </a:solidFill>
              </a:rPr>
              <a:t>Malvasía</a:t>
            </a:r>
            <a:r>
              <a:rPr dirty="0">
                <a:solidFill>
                  <a:srgbClr val="98985C"/>
                </a:solidFill>
              </a:rPr>
              <a:t>, </a:t>
            </a:r>
            <a:r>
              <a:rPr dirty="0" err="1">
                <a:solidFill>
                  <a:srgbClr val="98985C"/>
                </a:solidFill>
              </a:rPr>
              <a:t>Viura</a:t>
            </a:r>
            <a:r>
              <a:rPr dirty="0">
                <a:solidFill>
                  <a:srgbClr val="98985C"/>
                </a:solidFill>
              </a:rPr>
              <a:t>, </a:t>
            </a:r>
            <a:r>
              <a:rPr dirty="0" err="1">
                <a:solidFill>
                  <a:srgbClr val="98985C"/>
                </a:solidFill>
              </a:rPr>
              <a:t>Torrontés</a:t>
            </a:r>
            <a:r>
              <a:rPr dirty="0">
                <a:solidFill>
                  <a:srgbClr val="98985C"/>
                </a:solidFill>
              </a:rPr>
              <a:t>, Garnacha Blanca </a:t>
            </a:r>
            <a:r>
              <a:rPr lang="en-US" dirty="0">
                <a:solidFill>
                  <a:srgbClr val="98985C"/>
                </a:solidFill>
              </a:rPr>
              <a:t>and</a:t>
            </a:r>
            <a:r>
              <a:rPr dirty="0">
                <a:solidFill>
                  <a:srgbClr val="98985C"/>
                </a:solidFill>
              </a:rPr>
              <a:t> Tempranillo Blanco</a:t>
            </a:r>
            <a:r>
              <a:rPr b="0" dirty="0"/>
              <a:t> occupy an extension of 1,2 ha. </a:t>
            </a:r>
          </a:p>
          <a:p>
            <a:pPr algn="just">
              <a:defRPr sz="2100">
                <a:latin typeface="Palatino"/>
                <a:ea typeface="Palatino"/>
                <a:cs typeface="Palatino"/>
                <a:sym typeface="Palatino"/>
              </a:defRPr>
            </a:pPr>
            <a:endParaRPr b="0" dirty="0"/>
          </a:p>
          <a:p>
            <a:pPr algn="just">
              <a:defRPr sz="2100">
                <a:latin typeface="Palatino"/>
                <a:ea typeface="Palatino"/>
                <a:cs typeface="Palatino"/>
                <a:sym typeface="Palatino"/>
              </a:defRPr>
            </a:pPr>
            <a:r>
              <a:rPr dirty="0"/>
              <a:t>The </a:t>
            </a:r>
            <a:r>
              <a:rPr b="1" dirty="0"/>
              <a:t>planting density</a:t>
            </a:r>
            <a:r>
              <a:rPr dirty="0"/>
              <a:t> and the pruning system generates yields of 5,500 kg / ha. </a:t>
            </a:r>
          </a:p>
          <a:p>
            <a:pPr algn="just">
              <a:defRPr sz="2100">
                <a:latin typeface="Palatino"/>
                <a:ea typeface="Palatino"/>
                <a:cs typeface="Palatino"/>
                <a:sym typeface="Palatino"/>
              </a:defRPr>
            </a:pPr>
            <a:endParaRPr dirty="0"/>
          </a:p>
          <a:p>
            <a:pPr algn="just">
              <a:defRPr sz="2100">
                <a:latin typeface="Palatino"/>
                <a:ea typeface="Palatino"/>
                <a:cs typeface="Palatino"/>
                <a:sym typeface="Palatino"/>
              </a:defRPr>
            </a:pPr>
            <a:r>
              <a:rPr dirty="0"/>
              <a:t>The geographical position of its vineyards allow</a:t>
            </a:r>
            <a:r>
              <a:rPr lang="en-US" dirty="0"/>
              <a:t> them</a:t>
            </a:r>
            <a:r>
              <a:rPr dirty="0"/>
              <a:t> to enjoy an ideal climate to obtain excellent grapes: rainfall of 480 mm per year and 2,100 hours of sunshine per year, the average temperature of the vegetative cycle is 16ºC and the day-night interval in the ripening period is 28 to 12ºC.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n" descr="Imagen"/>
          <p:cNvPicPr>
            <a:picLocks noChangeAspect="1"/>
          </p:cNvPicPr>
          <p:nvPr/>
        </p:nvPicPr>
        <p:blipFill>
          <a:blip r:embed="rId2">
            <a:extLst/>
          </a:blip>
          <a:stretch>
            <a:fillRect/>
          </a:stretch>
        </p:blipFill>
        <p:spPr>
          <a:xfrm>
            <a:off x="348825" y="1299639"/>
            <a:ext cx="5723458" cy="7154321"/>
          </a:xfrm>
          <a:prstGeom prst="rect">
            <a:avLst/>
          </a:prstGeom>
          <a:ln w="12700">
            <a:miter lim="400000"/>
          </a:ln>
        </p:spPr>
      </p:pic>
      <p:sp>
        <p:nvSpPr>
          <p:cNvPr id="192" name="FIGHTING CLASSIC RIOJA LABELLING TERMS"/>
          <p:cNvSpPr txBox="1"/>
          <p:nvPr/>
        </p:nvSpPr>
        <p:spPr>
          <a:xfrm>
            <a:off x="2940584" y="593444"/>
            <a:ext cx="7123632"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defRPr sz="2400">
                <a:solidFill>
                  <a:srgbClr val="DAA520"/>
                </a:solidFill>
                <a:latin typeface="+mj-lt"/>
                <a:ea typeface="+mj-ea"/>
                <a:cs typeface="+mj-cs"/>
                <a:sym typeface="Helvetica"/>
              </a:defRPr>
            </a:lvl1pPr>
          </a:lstStyle>
          <a:p>
            <a:r>
              <a:t>FIGHTING CLASSIC RIOJA LABELLING TERMS</a:t>
            </a:r>
          </a:p>
        </p:txBody>
      </p:sp>
      <p:sp>
        <p:nvSpPr>
          <p:cNvPr id="193" name="Abel (grape-grower) and Maite (oenologist) are mavericks in a region where most wines are categorised by the amount of time they do or don't expend in oak.…"/>
          <p:cNvSpPr txBox="1"/>
          <p:nvPr/>
        </p:nvSpPr>
        <p:spPr>
          <a:xfrm>
            <a:off x="6190479" y="3129755"/>
            <a:ext cx="6143350" cy="4103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2000">
                <a:latin typeface="Palatino"/>
                <a:ea typeface="Palatino"/>
                <a:cs typeface="Palatino"/>
                <a:sym typeface="Palatino"/>
              </a:defRPr>
            </a:pPr>
            <a:r>
              <a:rPr dirty="0"/>
              <a:t>Abel (grape-grower) and </a:t>
            </a:r>
            <a:r>
              <a:rPr dirty="0" err="1"/>
              <a:t>Maite</a:t>
            </a:r>
            <a:r>
              <a:rPr dirty="0"/>
              <a:t> (oenologist) are mavericks in a region where most wines are </a:t>
            </a:r>
            <a:r>
              <a:rPr dirty="0" err="1"/>
              <a:t>categorised</a:t>
            </a:r>
            <a:r>
              <a:rPr dirty="0"/>
              <a:t> by the amount of time they do or don't expend in oak.</a:t>
            </a:r>
          </a:p>
          <a:p>
            <a:pPr algn="just">
              <a:defRPr sz="2000">
                <a:latin typeface="Palatino"/>
                <a:ea typeface="Palatino"/>
                <a:cs typeface="Palatino"/>
                <a:sym typeface="Palatino"/>
              </a:defRPr>
            </a:pPr>
            <a:endParaRPr dirty="0"/>
          </a:p>
          <a:p>
            <a:pPr algn="just">
              <a:defRPr sz="2000">
                <a:latin typeface="Palatino"/>
                <a:ea typeface="Palatino"/>
                <a:cs typeface="Palatino"/>
                <a:sym typeface="Palatino"/>
              </a:defRPr>
            </a:pPr>
            <a:r>
              <a:rPr dirty="0"/>
              <a:t>They take a </a:t>
            </a:r>
            <a:r>
              <a:rPr b="1" dirty="0"/>
              <a:t>Burgundian approach</a:t>
            </a:r>
            <a:r>
              <a:rPr dirty="0"/>
              <a:t> to terroir, fermenting </a:t>
            </a:r>
            <a:r>
              <a:rPr lang="en-US" dirty="0"/>
              <a:t>their</a:t>
            </a:r>
            <a:r>
              <a:rPr dirty="0"/>
              <a:t> plots separately a</a:t>
            </a:r>
            <a:r>
              <a:rPr lang="en-US" dirty="0"/>
              <a:t>n</a:t>
            </a:r>
            <a:r>
              <a:rPr dirty="0"/>
              <a:t>d treating each with care and adapting to its particularities.</a:t>
            </a:r>
          </a:p>
          <a:p>
            <a:pPr algn="just">
              <a:defRPr sz="2000">
                <a:latin typeface="Palatino"/>
                <a:ea typeface="Palatino"/>
                <a:cs typeface="Palatino"/>
                <a:sym typeface="Palatino"/>
              </a:defRPr>
            </a:pPr>
            <a:endParaRPr dirty="0"/>
          </a:p>
          <a:p>
            <a:pPr algn="just">
              <a:defRPr sz="2000">
                <a:latin typeface="Palatino"/>
                <a:ea typeface="Palatino"/>
                <a:cs typeface="Palatino"/>
                <a:sym typeface="Palatino"/>
              </a:defRPr>
            </a:pPr>
            <a:r>
              <a:rPr dirty="0"/>
              <a:t>Their wines do not follow the classic Rioja aging classification</a:t>
            </a:r>
            <a:r>
              <a:rPr lang="en-US" dirty="0"/>
              <a:t> and</a:t>
            </a:r>
            <a:r>
              <a:rPr dirty="0"/>
              <a:t> therefore these terms will not appear on the labels.</a:t>
            </a:r>
          </a:p>
          <a:p>
            <a:pPr algn="just">
              <a:defRPr sz="2000">
                <a:latin typeface="Palatino"/>
                <a:ea typeface="Palatino"/>
                <a:cs typeface="Palatino"/>
                <a:sym typeface="Palatino"/>
              </a:defRPr>
            </a:pP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SCUING INDIGENOUS GRAPES"/>
          <p:cNvSpPr txBox="1"/>
          <p:nvPr/>
        </p:nvSpPr>
        <p:spPr>
          <a:xfrm>
            <a:off x="3868644" y="559578"/>
            <a:ext cx="5267512"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defRPr sz="2400">
                <a:solidFill>
                  <a:srgbClr val="DAA520"/>
                </a:solidFill>
                <a:latin typeface="+mj-lt"/>
                <a:ea typeface="+mj-ea"/>
                <a:cs typeface="+mj-cs"/>
                <a:sym typeface="Helvetica"/>
              </a:defRPr>
            </a:lvl1pPr>
          </a:lstStyle>
          <a:p>
            <a:r>
              <a:t>RESCUING INDIGENOUS GRAPES</a:t>
            </a:r>
          </a:p>
        </p:txBody>
      </p:sp>
      <p:sp>
        <p:nvSpPr>
          <p:cNvPr id="196" name="During years their grape-growing aim was focus on recovering white indigenous varieties, some of them achieved through vine grafting techniques made from pre-phylloxera vines. Varieties that 25 years ago were practically forgotten and lost.…"/>
          <p:cNvSpPr txBox="1"/>
          <p:nvPr/>
        </p:nvSpPr>
        <p:spPr>
          <a:xfrm>
            <a:off x="234922" y="1683179"/>
            <a:ext cx="5798400" cy="682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2300">
                <a:latin typeface="Palatino"/>
                <a:ea typeface="Palatino"/>
                <a:cs typeface="Palatino"/>
                <a:sym typeface="Palatino"/>
              </a:defRPr>
            </a:pPr>
            <a:r>
              <a:rPr lang="en-US" dirty="0"/>
              <a:t>Over the</a:t>
            </a:r>
            <a:r>
              <a:rPr dirty="0"/>
              <a:t> years their grape-growing aim was </a:t>
            </a:r>
            <a:r>
              <a:rPr lang="en-US" dirty="0"/>
              <a:t>to </a:t>
            </a:r>
            <a:r>
              <a:rPr dirty="0"/>
              <a:t>focus on recovering indigenous</a:t>
            </a:r>
            <a:r>
              <a:rPr lang="en-US" dirty="0"/>
              <a:t> white</a:t>
            </a:r>
            <a:r>
              <a:rPr dirty="0"/>
              <a:t> varieties, some of them achieved through vine grafting techniques made from pre-</a:t>
            </a:r>
            <a:r>
              <a:rPr dirty="0" err="1"/>
              <a:t>phylloxera</a:t>
            </a:r>
            <a:r>
              <a:rPr dirty="0"/>
              <a:t> vines. Varieties that 25 years ago were practically forgotten and lost.</a:t>
            </a:r>
          </a:p>
          <a:p>
            <a:pPr algn="just">
              <a:defRPr sz="2300">
                <a:latin typeface="Palatino"/>
                <a:ea typeface="Palatino"/>
                <a:cs typeface="Palatino"/>
                <a:sym typeface="Palatino"/>
              </a:defRPr>
            </a:pPr>
            <a:endParaRPr dirty="0"/>
          </a:p>
          <a:p>
            <a:pPr algn="just">
              <a:defRPr sz="2300">
                <a:latin typeface="Palatino"/>
                <a:ea typeface="Palatino"/>
                <a:cs typeface="Palatino"/>
                <a:sym typeface="Palatino"/>
              </a:defRPr>
            </a:pPr>
            <a:r>
              <a:rPr dirty="0"/>
              <a:t>Some of them were eventually </a:t>
            </a:r>
            <a:r>
              <a:rPr dirty="0" err="1"/>
              <a:t>recognised</a:t>
            </a:r>
            <a:r>
              <a:rPr dirty="0"/>
              <a:t> by the </a:t>
            </a:r>
            <a:r>
              <a:rPr dirty="0" err="1"/>
              <a:t>DOCa</a:t>
            </a:r>
            <a:r>
              <a:rPr dirty="0"/>
              <a:t> (2009, Tempranillo Blanco and </a:t>
            </a:r>
            <a:r>
              <a:rPr dirty="0" err="1"/>
              <a:t>Torrontés</a:t>
            </a:r>
            <a:r>
              <a:rPr dirty="0"/>
              <a:t>) along other international varieties</a:t>
            </a:r>
            <a:r>
              <a:rPr lang="en-US" dirty="0"/>
              <a:t> </a:t>
            </a:r>
            <a:r>
              <a:rPr dirty="0"/>
              <a:t>which they do not grow. Nowadays all the varieties they grow are accepted under the Rioja labelling law. </a:t>
            </a:r>
          </a:p>
          <a:p>
            <a:pPr algn="just">
              <a:defRPr sz="2300">
                <a:latin typeface="Palatino"/>
                <a:ea typeface="Palatino"/>
                <a:cs typeface="Palatino"/>
                <a:sym typeface="Palatino"/>
              </a:defRPr>
            </a:pPr>
            <a:endParaRPr dirty="0"/>
          </a:p>
          <a:p>
            <a:pPr algn="just">
              <a:defRPr sz="2300">
                <a:latin typeface="Palatino"/>
                <a:ea typeface="Palatino"/>
                <a:cs typeface="Palatino"/>
                <a:sym typeface="Palatino"/>
              </a:defRPr>
            </a:pPr>
            <a:r>
              <a:rPr dirty="0"/>
              <a:t>Some of them are still rare. Abel Mendoza </a:t>
            </a:r>
            <a:r>
              <a:rPr dirty="0" err="1"/>
              <a:t>Torrontés</a:t>
            </a:r>
            <a:r>
              <a:rPr dirty="0"/>
              <a:t> has a unique character as it is one of the few -</a:t>
            </a:r>
            <a:r>
              <a:rPr lang="en-US" dirty="0"/>
              <a:t> </a:t>
            </a:r>
            <a:r>
              <a:rPr dirty="0"/>
              <a:t>if not the only - single varietal</a:t>
            </a:r>
            <a:r>
              <a:rPr lang="en-US" dirty="0"/>
              <a:t> </a:t>
            </a:r>
            <a:r>
              <a:rPr dirty="0" err="1"/>
              <a:t>Torrontés</a:t>
            </a:r>
            <a:r>
              <a:rPr dirty="0"/>
              <a:t> in Rioja.</a:t>
            </a:r>
          </a:p>
        </p:txBody>
      </p:sp>
      <p:pic>
        <p:nvPicPr>
          <p:cNvPr id="197" name="Imagen" descr="Imagen"/>
          <p:cNvPicPr>
            <a:picLocks noChangeAspect="1"/>
          </p:cNvPicPr>
          <p:nvPr/>
        </p:nvPicPr>
        <p:blipFill>
          <a:blip r:embed="rId2">
            <a:extLst/>
          </a:blip>
          <a:stretch>
            <a:fillRect/>
          </a:stretch>
        </p:blipFill>
        <p:spPr>
          <a:xfrm>
            <a:off x="6296383" y="2312335"/>
            <a:ext cx="6367983" cy="477598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ABEL MENDOZA 5V 2018"/>
          <p:cNvSpPr txBox="1"/>
          <p:nvPr/>
        </p:nvSpPr>
        <p:spPr>
          <a:xfrm>
            <a:off x="-1" y="460648"/>
            <a:ext cx="12404785" cy="68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800">
                <a:latin typeface="Palatino"/>
                <a:ea typeface="Palatino"/>
                <a:cs typeface="Palatino"/>
                <a:sym typeface="Palatino"/>
              </a:defRPr>
            </a:lvl1pPr>
          </a:lstStyle>
          <a:p>
            <a:r>
              <a:rPr dirty="0"/>
              <a:t>ABEL MENDOZA </a:t>
            </a:r>
            <a:r>
              <a:rPr lang="en-US" dirty="0"/>
              <a:t>TEMPRANILLO BLANCO</a:t>
            </a:r>
            <a:endParaRPr dirty="0"/>
          </a:p>
        </p:txBody>
      </p:sp>
      <p:sp>
        <p:nvSpPr>
          <p:cNvPr id="200" name="“We started our journey in the elaboration of varietal white wines fermented in barrel with the Malvasia grapes 25 years ago. This opened the way to the rest of the white wines in our cellar.”…"/>
          <p:cNvSpPr txBox="1"/>
          <p:nvPr/>
        </p:nvSpPr>
        <p:spPr>
          <a:xfrm>
            <a:off x="895322" y="1927886"/>
            <a:ext cx="7644829" cy="647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en-US" sz="1800" dirty="0"/>
              <a:t>Tempranillo Blanco is a mutation of Tempranillo Tinto. Abel found these mutations in another Rioja vineyard, took cuttings and grafted them onto American rootstock in his chosen parcels.</a:t>
            </a:r>
          </a:p>
          <a:p>
            <a:pPr algn="just"/>
            <a:endParaRPr lang="en-US" sz="1800" dirty="0"/>
          </a:p>
          <a:p>
            <a:pPr algn="just"/>
            <a:r>
              <a:rPr lang="en-US" sz="1800" dirty="0"/>
              <a:t>The vineyard parcels are a mix of clay and caliche soils. The parcels are picked separately based on sugar and vine health. Sugar level is important at harvest, but phenolics are vital in the decision as well. Correct ripeness at picking is important. Tempranillo Blanco is a small grape, so it ripens earlier. Tempranillo is derived from the word “</a:t>
            </a:r>
            <a:r>
              <a:rPr lang="en-US" sz="1800" dirty="0" err="1"/>
              <a:t>Temprano</a:t>
            </a:r>
            <a:r>
              <a:rPr lang="en-US" sz="1800" dirty="0"/>
              <a:t>” (meaning “early”), and is usually the first varietal harvested. </a:t>
            </a:r>
          </a:p>
          <a:p>
            <a:pPr algn="just"/>
            <a:endParaRPr lang="en-US" sz="1800" dirty="0"/>
          </a:p>
          <a:p>
            <a:pPr algn="just"/>
            <a:r>
              <a:rPr lang="en-US" sz="1800" dirty="0"/>
              <a:t>All Abel Mendoza white wines are handled in the same manner. The fruit is sorted and then pressed in a pneumatic press. The juice then goes into tank for a brief settling period. After one day, the juice is racked off into new French oak barrels for fermentation. </a:t>
            </a:r>
          </a:p>
          <a:p>
            <a:pPr algn="just"/>
            <a:endParaRPr lang="en-US" sz="1800" dirty="0"/>
          </a:p>
          <a:p>
            <a:pPr algn="just"/>
            <a:r>
              <a:rPr lang="en-US" sz="1800" dirty="0"/>
              <a:t>After fermentation, the wines will stay in the barrels for 5 - 6 months. There is no set time, but rather the decision is made on taste. Abel and </a:t>
            </a:r>
            <a:r>
              <a:rPr lang="en-US" sz="1800" dirty="0" err="1"/>
              <a:t>Maite</a:t>
            </a:r>
            <a:r>
              <a:rPr lang="en-US" sz="1800" dirty="0"/>
              <a:t> want fruit and soft wood integration on the whites. </a:t>
            </a:r>
            <a:r>
              <a:rPr lang="en-US" sz="1800" dirty="0" err="1"/>
              <a:t>Batonnage</a:t>
            </a:r>
            <a:r>
              <a:rPr lang="en-US" sz="1800" dirty="0"/>
              <a:t> is done every 2 - 3 days. After the barrel maturation, the wines are blended into a tank, </a:t>
            </a:r>
            <a:r>
              <a:rPr lang="en-US" sz="1800" dirty="0" err="1"/>
              <a:t>stabilised</a:t>
            </a:r>
            <a:r>
              <a:rPr lang="en-US" sz="1800" dirty="0"/>
              <a:t> and then bottled. </a:t>
            </a:r>
          </a:p>
          <a:p>
            <a:pPr algn="just"/>
            <a:br>
              <a:rPr lang="en-US" sz="1800" dirty="0"/>
            </a:br>
            <a:endParaRPr sz="1800" dirty="0"/>
          </a:p>
        </p:txBody>
      </p:sp>
      <p:pic>
        <p:nvPicPr>
          <p:cNvPr id="201" name="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0224" y="1276709"/>
            <a:ext cx="2380825" cy="833485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ABEL MENDOZA 5V 2018"/>
          <p:cNvSpPr txBox="1"/>
          <p:nvPr/>
        </p:nvSpPr>
        <p:spPr>
          <a:xfrm>
            <a:off x="1525054" y="460648"/>
            <a:ext cx="4966103" cy="68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Palatino"/>
                <a:ea typeface="Palatino"/>
                <a:cs typeface="Palatino"/>
                <a:sym typeface="Palatino"/>
              </a:defRPr>
            </a:lvl1pPr>
          </a:lstStyle>
          <a:p>
            <a:r>
              <a:rPr dirty="0"/>
              <a:t>ABEL MENDOZA 5V</a:t>
            </a:r>
          </a:p>
        </p:txBody>
      </p:sp>
      <p:pic>
        <p:nvPicPr>
          <p:cNvPr id="201" name="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222" y="718607"/>
            <a:ext cx="2638718" cy="8553518"/>
          </a:xfrm>
          <a:prstGeom prst="rect">
            <a:avLst/>
          </a:prstGeom>
          <a:ln w="12700">
            <a:miter lim="400000"/>
          </a:ln>
        </p:spPr>
      </p:pic>
      <p:sp>
        <p:nvSpPr>
          <p:cNvPr id="6" name="“We started our journey in the elaboration of varietal white wines fermented in barrel with the Malvasia grapes 25 years ago. This opened the way to the rest of the white wines in our cellar.”…">
            <a:extLst>
              <a:ext uri="{FF2B5EF4-FFF2-40B4-BE49-F238E27FC236}">
                <a16:creationId xmlns:a16="http://schemas.microsoft.com/office/drawing/2014/main" id="{535F7966-949F-8740-9020-ED77BBAFDB31}"/>
              </a:ext>
            </a:extLst>
          </p:cNvPr>
          <p:cNvSpPr txBox="1"/>
          <p:nvPr/>
        </p:nvSpPr>
        <p:spPr>
          <a:xfrm>
            <a:off x="895322" y="2481885"/>
            <a:ext cx="7644829" cy="5365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en-US" sz="1800" dirty="0"/>
              <a:t>All varieties used by Abel Mendoza are </a:t>
            </a:r>
            <a:r>
              <a:rPr lang="en-US" sz="1800" dirty="0" err="1"/>
              <a:t>indigineous</a:t>
            </a:r>
            <a:r>
              <a:rPr lang="en-US" sz="1800" dirty="0"/>
              <a:t> to Rioja. In 2009, they decided to do a blend of all five white varieties they grew. The first blend was 20% of each, but this was later adjusted to a taste-based decision. The wine is called 5V because at the time, Tempranillo Blanco and </a:t>
            </a:r>
            <a:r>
              <a:rPr lang="en-US" sz="1800" dirty="0" err="1"/>
              <a:t>Torrontés</a:t>
            </a:r>
            <a:r>
              <a:rPr lang="en-US" sz="1800" dirty="0"/>
              <a:t> were not allowed to be put on the label by the </a:t>
            </a:r>
            <a:r>
              <a:rPr lang="en-US" sz="1800" dirty="0" err="1"/>
              <a:t>Consejo</a:t>
            </a:r>
            <a:r>
              <a:rPr lang="en-US" sz="1800" dirty="0"/>
              <a:t> </a:t>
            </a:r>
            <a:r>
              <a:rPr lang="en-US" sz="1800" dirty="0" err="1"/>
              <a:t>Regulador</a:t>
            </a:r>
            <a:r>
              <a:rPr lang="en-US" sz="1800" dirty="0"/>
              <a:t> of Rioja.</a:t>
            </a:r>
          </a:p>
          <a:p>
            <a:pPr algn="just"/>
            <a:endParaRPr lang="en-US" sz="1800" dirty="0"/>
          </a:p>
          <a:p>
            <a:pPr algn="just"/>
            <a:r>
              <a:rPr lang="en-US" sz="1800" dirty="0"/>
              <a:t>When creating the blend, the proportions are decided based on quality and quantity. Their philosophy is not one of taking the best fruit for the blend or for the single-varietals. Rather, the decision is made on desired characteristics and what they are looking to show in the wines. Structure, acid, fruit, aromatics etc.</a:t>
            </a:r>
          </a:p>
          <a:p>
            <a:pPr algn="just"/>
            <a:endParaRPr lang="en-US" sz="1800" dirty="0"/>
          </a:p>
          <a:p>
            <a:pPr algn="just"/>
            <a:r>
              <a:rPr lang="en-US" sz="1800" dirty="0"/>
              <a:t>Sometimes the blend is done at the juice stage (if the vintage has allowed for similar ripening times) and sometimes the blend is done after fermentation. Similar to the single-varietals, the wine spends 5 - 6 months in new French oak barrels.</a:t>
            </a:r>
          </a:p>
          <a:p>
            <a:pPr algn="just"/>
            <a:br>
              <a:rPr lang="en-US" sz="1800" dirty="0"/>
            </a:br>
            <a:endParaRPr sz="1800" dirty="0"/>
          </a:p>
        </p:txBody>
      </p:sp>
    </p:spTree>
    <p:extLst>
      <p:ext uri="{BB962C8B-B14F-4D97-AF65-F5344CB8AC3E}">
        <p14:creationId xmlns:p14="http://schemas.microsoft.com/office/powerpoint/2010/main" val="16395554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JARRARTE MACERACION CARBÓNICA 2018"/>
          <p:cNvSpPr txBox="1"/>
          <p:nvPr/>
        </p:nvSpPr>
        <p:spPr>
          <a:xfrm>
            <a:off x="1645299" y="494515"/>
            <a:ext cx="9714198" cy="68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solidFill>
                  <a:srgbClr val="632628"/>
                </a:solidFill>
                <a:latin typeface="Palatino"/>
                <a:ea typeface="Palatino"/>
                <a:cs typeface="Palatino"/>
                <a:sym typeface="Palatino"/>
              </a:defRPr>
            </a:lvl1pPr>
          </a:lstStyle>
          <a:p>
            <a:r>
              <a:rPr dirty="0"/>
              <a:t>JARRARTE MACERACION CARBÓNICA</a:t>
            </a:r>
          </a:p>
        </p:txBody>
      </p:sp>
      <p:pic>
        <p:nvPicPr>
          <p:cNvPr id="205" name="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216" y="1205771"/>
            <a:ext cx="2507568" cy="7950467"/>
          </a:xfrm>
          <a:prstGeom prst="rect">
            <a:avLst/>
          </a:prstGeom>
          <a:ln w="12700">
            <a:miter lim="400000"/>
          </a:ln>
        </p:spPr>
      </p:pic>
      <p:sp>
        <p:nvSpPr>
          <p:cNvPr id="6" name="“We started our journey in the elaboration of varietal white wines fermented in barrel with the Malvasia grapes 25 years ago. This opened the way to the rest of the white wines in our cellar.”…">
            <a:extLst>
              <a:ext uri="{FF2B5EF4-FFF2-40B4-BE49-F238E27FC236}">
                <a16:creationId xmlns:a16="http://schemas.microsoft.com/office/drawing/2014/main" id="{665A766B-4725-AA4B-8C1F-D6E8272DDB98}"/>
              </a:ext>
            </a:extLst>
          </p:cNvPr>
          <p:cNvSpPr txBox="1"/>
          <p:nvPr/>
        </p:nvSpPr>
        <p:spPr>
          <a:xfrm>
            <a:off x="895322" y="1927888"/>
            <a:ext cx="7644829" cy="647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en-US" sz="1800" dirty="0"/>
              <a:t>“</a:t>
            </a:r>
            <a:r>
              <a:rPr lang="en-US" sz="1800" dirty="0" err="1"/>
              <a:t>Jarrarte</a:t>
            </a:r>
            <a:r>
              <a:rPr lang="en-US" sz="1800" dirty="0"/>
              <a:t>” is the name of an area next to the river that flows through San Vicente de la </a:t>
            </a:r>
            <a:r>
              <a:rPr lang="en-US" sz="1800" dirty="0" err="1"/>
              <a:t>Sonsierra</a:t>
            </a:r>
            <a:r>
              <a:rPr lang="en-US" sz="1800" dirty="0"/>
              <a:t> in Rioja. The area once belonged to the kingdom of Navarre, and the word has roots in the Basque language. “</a:t>
            </a:r>
            <a:r>
              <a:rPr lang="en-US" sz="1800" dirty="0" err="1"/>
              <a:t>Arte</a:t>
            </a:r>
            <a:r>
              <a:rPr lang="en-US" sz="1800" dirty="0"/>
              <a:t>” (between) and “</a:t>
            </a:r>
            <a:r>
              <a:rPr lang="en-US" sz="1800" dirty="0" err="1"/>
              <a:t>Jarra</a:t>
            </a:r>
            <a:r>
              <a:rPr lang="en-US" sz="1800" dirty="0"/>
              <a:t>” (stones). This is an homage to the soils of the region which are very stony and alluvial.</a:t>
            </a:r>
          </a:p>
          <a:p>
            <a:pPr algn="just"/>
            <a:endParaRPr lang="en-US" sz="1800" dirty="0"/>
          </a:p>
          <a:p>
            <a:pPr algn="just"/>
            <a:r>
              <a:rPr lang="en-US" sz="1800" dirty="0"/>
              <a:t>Carbonic Maceration is the method that Abel Mendoza first knew how to use when making wine after working many years with his father and grandfather using this traditional method.</a:t>
            </a:r>
          </a:p>
          <a:p>
            <a:pPr algn="just"/>
            <a:endParaRPr lang="en-US" sz="1800" dirty="0"/>
          </a:p>
          <a:p>
            <a:pPr algn="just"/>
            <a:r>
              <a:rPr lang="en-US" sz="1800" dirty="0"/>
              <a:t>Whole clusters of Tempranillo grapes are placed into concrete tanks with an open top. The temperature is allowed to rise and fermentation begins naturally inside the grapes before the skins are broken. The fruit is then foot stomped, and the stems serve as canals for the free run juice, known as “vino </a:t>
            </a:r>
            <a:r>
              <a:rPr lang="en-US" sz="1800" dirty="0" err="1"/>
              <a:t>corazón</a:t>
            </a:r>
            <a:r>
              <a:rPr lang="en-US" sz="1800" dirty="0"/>
              <a:t>” or “heart wine” to flow down.</a:t>
            </a:r>
          </a:p>
          <a:p>
            <a:pPr algn="just"/>
            <a:endParaRPr lang="en-US" sz="1800" dirty="0"/>
          </a:p>
          <a:p>
            <a:pPr algn="just"/>
            <a:r>
              <a:rPr lang="en-US" sz="1800" dirty="0"/>
              <a:t>This free run juice is then placed in a closed concrete tank where it continues fermentation. Once alcoholic fermentation has finished, malolactic fermentation kicks in (spontaneous - as they keep the temperature at around 18°C - 20°C). Only the free run juice is bottled, allowing for an incredibly fresh and fruity wine that is easy to drink.</a:t>
            </a:r>
          </a:p>
          <a:p>
            <a:pPr algn="just"/>
            <a:br>
              <a:rPr lang="en-US" sz="1800" dirty="0"/>
            </a:br>
            <a:endParaRPr sz="1800"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JARRARTE MACERACION CARBÓNICA 2018"/>
          <p:cNvSpPr txBox="1"/>
          <p:nvPr/>
        </p:nvSpPr>
        <p:spPr>
          <a:xfrm>
            <a:off x="5205568" y="494515"/>
            <a:ext cx="2593659" cy="68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solidFill>
                  <a:srgbClr val="632628"/>
                </a:solidFill>
                <a:latin typeface="Palatino"/>
                <a:ea typeface="Palatino"/>
                <a:cs typeface="Palatino"/>
                <a:sym typeface="Palatino"/>
              </a:defRPr>
            </a:lvl1pPr>
          </a:lstStyle>
          <a:p>
            <a:r>
              <a:rPr dirty="0"/>
              <a:t>JARRARTE</a:t>
            </a:r>
          </a:p>
        </p:txBody>
      </p:sp>
      <p:pic>
        <p:nvPicPr>
          <p:cNvPr id="205" name="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216" y="1271003"/>
            <a:ext cx="2507568" cy="7820002"/>
          </a:xfrm>
          <a:prstGeom prst="rect">
            <a:avLst/>
          </a:prstGeom>
          <a:ln w="12700">
            <a:miter lim="400000"/>
          </a:ln>
        </p:spPr>
      </p:pic>
      <p:sp>
        <p:nvSpPr>
          <p:cNvPr id="6" name="“We started our journey in the elaboration of varietal white wines fermented in barrel with the Malvasia grapes 25 years ago. This opened the way to the rest of the white wines in our cellar.”…">
            <a:extLst>
              <a:ext uri="{FF2B5EF4-FFF2-40B4-BE49-F238E27FC236}">
                <a16:creationId xmlns:a16="http://schemas.microsoft.com/office/drawing/2014/main" id="{665A766B-4725-AA4B-8C1F-D6E8272DDB98}"/>
              </a:ext>
            </a:extLst>
          </p:cNvPr>
          <p:cNvSpPr txBox="1"/>
          <p:nvPr/>
        </p:nvSpPr>
        <p:spPr>
          <a:xfrm>
            <a:off x="895322" y="1789390"/>
            <a:ext cx="7644829" cy="6750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en-US" sz="1800" dirty="0"/>
              <a:t>This </a:t>
            </a:r>
            <a:r>
              <a:rPr lang="en-US" sz="1800" dirty="0" err="1"/>
              <a:t>Jarrarte</a:t>
            </a:r>
            <a:r>
              <a:rPr lang="en-US" sz="1800" dirty="0"/>
              <a:t> is an evolution of the Carbonic Maceration wine of the same name that came about in the early ‘90s when Abel and </a:t>
            </a:r>
            <a:r>
              <a:rPr lang="en-US" sz="1800" dirty="0" err="1"/>
              <a:t>Maite</a:t>
            </a:r>
            <a:r>
              <a:rPr lang="en-US" sz="1800" dirty="0"/>
              <a:t> introduced barrel aging to their winemaking.</a:t>
            </a:r>
          </a:p>
          <a:p>
            <a:pPr algn="just"/>
            <a:endParaRPr lang="en-US" sz="1800" dirty="0"/>
          </a:p>
          <a:p>
            <a:pPr algn="just"/>
            <a:r>
              <a:rPr lang="en-US" sz="1800" dirty="0"/>
              <a:t>“</a:t>
            </a:r>
            <a:r>
              <a:rPr lang="en-US" sz="1800" dirty="0" err="1"/>
              <a:t>Jarrarte</a:t>
            </a:r>
            <a:r>
              <a:rPr lang="en-US" sz="1800" dirty="0"/>
              <a:t>” is the name of an area next to the river that flows through San Vicente de la </a:t>
            </a:r>
            <a:r>
              <a:rPr lang="en-US" sz="1800" dirty="0" err="1"/>
              <a:t>Sonsierra</a:t>
            </a:r>
            <a:r>
              <a:rPr lang="en-US" sz="1800" dirty="0"/>
              <a:t> in Rioja. The area once belonged to the kingdom of Navarre, and the word has roots in the Basque language. “</a:t>
            </a:r>
            <a:r>
              <a:rPr lang="en-US" sz="1800" dirty="0" err="1"/>
              <a:t>Arte</a:t>
            </a:r>
            <a:r>
              <a:rPr lang="en-US" sz="1800" dirty="0"/>
              <a:t>” (between) and “</a:t>
            </a:r>
            <a:r>
              <a:rPr lang="en-US" sz="1800" dirty="0" err="1"/>
              <a:t>Jarra</a:t>
            </a:r>
            <a:r>
              <a:rPr lang="en-US" sz="1800" dirty="0"/>
              <a:t>” (stones). This is an homage to the soils of the region which are very stony and alluvial.</a:t>
            </a:r>
          </a:p>
          <a:p>
            <a:pPr algn="just"/>
            <a:endParaRPr lang="en-US" sz="1800" dirty="0"/>
          </a:p>
          <a:p>
            <a:pPr algn="just"/>
            <a:r>
              <a:rPr lang="en-US" sz="1800" dirty="0"/>
              <a:t>The grapes for this wine come from different plots, all roughly 35 - 45 years old. Each parcel is chosen for the blend based on its particular vintage characteristics. The fruit is sorted, destemmed (but not crushed) and fermented in stainless steel tanks. After fermentation, the wine is pressed off the skins and placed in concrete tanks for malolactic fermentation.</a:t>
            </a:r>
          </a:p>
          <a:p>
            <a:pPr algn="just"/>
            <a:endParaRPr lang="en-US" sz="1800" dirty="0"/>
          </a:p>
          <a:p>
            <a:pPr algn="just"/>
            <a:r>
              <a:rPr lang="en-US" sz="1800" dirty="0"/>
              <a:t>After </a:t>
            </a:r>
            <a:r>
              <a:rPr lang="en-US" sz="1800" dirty="0" err="1"/>
              <a:t>malo</a:t>
            </a:r>
            <a:r>
              <a:rPr lang="en-US" sz="1800" dirty="0"/>
              <a:t>, the wine is racked into one part new French oak barrels and one part into the barrels that their white wines were in. Usually the proportion is 50/50, but it can go 60/40 depending on vintage. The wine ages in barrel for 12 - 13 months, depending on taste. It is then bottled and cellared for about 3 years before release.</a:t>
            </a:r>
          </a:p>
          <a:p>
            <a:pPr algn="just"/>
            <a:br>
              <a:rPr lang="en-US" sz="1800" dirty="0"/>
            </a:br>
            <a:endParaRPr sz="1800" dirty="0"/>
          </a:p>
        </p:txBody>
      </p:sp>
    </p:spTree>
    <p:extLst>
      <p:ext uri="{BB962C8B-B14F-4D97-AF65-F5344CB8AC3E}">
        <p14:creationId xmlns:p14="http://schemas.microsoft.com/office/powerpoint/2010/main" val="21473284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ABEL MENDOZA SELECCIÓN PERSONAL 2016"/>
          <p:cNvSpPr txBox="1"/>
          <p:nvPr/>
        </p:nvSpPr>
        <p:spPr>
          <a:xfrm>
            <a:off x="1416872" y="494515"/>
            <a:ext cx="10171054" cy="68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solidFill>
                  <a:srgbClr val="632628"/>
                </a:solidFill>
                <a:latin typeface="Palatino"/>
                <a:ea typeface="Palatino"/>
                <a:cs typeface="Palatino"/>
                <a:sym typeface="Palatino"/>
              </a:defRPr>
            </a:lvl1pPr>
          </a:lstStyle>
          <a:p>
            <a:r>
              <a:rPr dirty="0"/>
              <a:t>ABEL MENDOZA SELECCIÓN PERSONAL</a:t>
            </a:r>
          </a:p>
        </p:txBody>
      </p:sp>
      <p:pic>
        <p:nvPicPr>
          <p:cNvPr id="210" name="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415" y="1274961"/>
            <a:ext cx="2126096" cy="7711547"/>
          </a:xfrm>
          <a:prstGeom prst="rect">
            <a:avLst/>
          </a:prstGeom>
          <a:ln w="12700">
            <a:miter lim="400000"/>
          </a:ln>
        </p:spPr>
      </p:pic>
      <p:sp>
        <p:nvSpPr>
          <p:cNvPr id="5" name="“We started our journey in the elaboration of varietal white wines fermented in barrel with the Malvasia grapes 25 years ago. This opened the way to the rest of the white wines in our cellar.”…">
            <a:extLst>
              <a:ext uri="{FF2B5EF4-FFF2-40B4-BE49-F238E27FC236}">
                <a16:creationId xmlns:a16="http://schemas.microsoft.com/office/drawing/2014/main" id="{D9E71F44-D8F4-E244-B5D2-9B7B2AA801FE}"/>
              </a:ext>
            </a:extLst>
          </p:cNvPr>
          <p:cNvSpPr txBox="1"/>
          <p:nvPr/>
        </p:nvSpPr>
        <p:spPr>
          <a:xfrm>
            <a:off x="895322" y="2481886"/>
            <a:ext cx="7644829" cy="5365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en-US" sz="1800" dirty="0"/>
              <a:t>The first vintage of this wine was in 1998 and it was the first time using “Abel Mendoza” as a brand on the wines. To put his own name on the bottle was considered more serious and Abel wanted the wine to be the best representation of his name as possible.</a:t>
            </a:r>
          </a:p>
          <a:p>
            <a:pPr algn="just"/>
            <a:endParaRPr lang="en-US" sz="1800" dirty="0"/>
          </a:p>
          <a:p>
            <a:pPr algn="just"/>
            <a:r>
              <a:rPr lang="en-US" sz="1800" dirty="0"/>
              <a:t>Abel and </a:t>
            </a:r>
            <a:r>
              <a:rPr lang="en-US" sz="1800" dirty="0" err="1"/>
              <a:t>Maite</a:t>
            </a:r>
            <a:r>
              <a:rPr lang="en-US" sz="1800" dirty="0"/>
              <a:t> have a plot of very old terraced vines next to the mountains, and the vineyard is roughly 70-ish years old. It was Abel's selected plot in 1998, the first vintage of the wine. Nowadays, the wine is made from the best plot based on vintage variation. Usually it's the same plot, but every now and then it varies. If the decision is to use another plot, the vineyards have to be at least 50 years old for this wine. They believe the “experience" of the vines makes for excellent quality fruit.</a:t>
            </a:r>
          </a:p>
          <a:p>
            <a:pPr algn="just"/>
            <a:endParaRPr lang="en-US" sz="1800" dirty="0"/>
          </a:p>
          <a:p>
            <a:pPr algn="just"/>
            <a:r>
              <a:rPr lang="en-US" sz="1800" dirty="0"/>
              <a:t>The fruit is sorted, destemmed (but not crushed) and fermented in stainless steel tanks. It then goes into concrete tanks for malolactic fermentation and then into 100% new French oak barrels for 12 - 13 months, depending on tasting.</a:t>
            </a:r>
          </a:p>
          <a:p>
            <a:pPr algn="just"/>
            <a:br>
              <a:rPr lang="en-US" sz="1800" dirty="0"/>
            </a:br>
            <a:endParaRPr sz="1800"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ABEL MENDOZA GRACIANO-GARNACHA…"/>
          <p:cNvSpPr txBox="1"/>
          <p:nvPr/>
        </p:nvSpPr>
        <p:spPr>
          <a:xfrm>
            <a:off x="2514931" y="202127"/>
            <a:ext cx="7974940" cy="1272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800">
                <a:solidFill>
                  <a:srgbClr val="632628"/>
                </a:solidFill>
                <a:latin typeface="Palatino"/>
                <a:ea typeface="Palatino"/>
                <a:cs typeface="Palatino"/>
                <a:sym typeface="Palatino"/>
              </a:defRPr>
            </a:pPr>
            <a:r>
              <a:rPr dirty="0"/>
              <a:t>ABEL MENDOZA </a:t>
            </a:r>
            <a:r>
              <a:rPr lang="en-US" dirty="0"/>
              <a:t>TEMPRANILLO</a:t>
            </a:r>
            <a:r>
              <a:rPr dirty="0"/>
              <a:t> </a:t>
            </a:r>
          </a:p>
          <a:p>
            <a:pPr>
              <a:defRPr sz="3800">
                <a:solidFill>
                  <a:srgbClr val="632628"/>
                </a:solidFill>
                <a:latin typeface="Palatino"/>
                <a:ea typeface="Palatino"/>
                <a:cs typeface="Palatino"/>
                <a:sym typeface="Palatino"/>
              </a:defRPr>
            </a:pPr>
            <a:r>
              <a:rPr dirty="0"/>
              <a:t>GRANO A GRANO</a:t>
            </a:r>
          </a:p>
        </p:txBody>
      </p:sp>
      <p:pic>
        <p:nvPicPr>
          <p:cNvPr id="214" name="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304" y="1480937"/>
            <a:ext cx="2361344" cy="7786625"/>
          </a:xfrm>
          <a:prstGeom prst="rect">
            <a:avLst/>
          </a:prstGeom>
          <a:ln w="12700">
            <a:miter lim="400000"/>
          </a:ln>
        </p:spPr>
      </p:pic>
      <p:sp>
        <p:nvSpPr>
          <p:cNvPr id="5" name="“We started our journey in the elaboration of varietal white wines fermented in barrel with the Malvasia grapes 25 years ago. This opened the way to the rest of the white wines in our cellar.”…">
            <a:extLst>
              <a:ext uri="{FF2B5EF4-FFF2-40B4-BE49-F238E27FC236}">
                <a16:creationId xmlns:a16="http://schemas.microsoft.com/office/drawing/2014/main" id="{0AED2315-8B63-DD40-9438-2070AC74699D}"/>
              </a:ext>
            </a:extLst>
          </p:cNvPr>
          <p:cNvSpPr txBox="1"/>
          <p:nvPr/>
        </p:nvSpPr>
        <p:spPr>
          <a:xfrm>
            <a:off x="895322" y="2897385"/>
            <a:ext cx="7644829"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en-US" sz="1800" dirty="0"/>
              <a:t>2003 was the birth year of both the Tempranillo </a:t>
            </a:r>
            <a:r>
              <a:rPr lang="en-US" sz="1800" dirty="0" err="1"/>
              <a:t>Grano</a:t>
            </a:r>
            <a:r>
              <a:rPr lang="en-US" sz="1800" dirty="0"/>
              <a:t> a </a:t>
            </a:r>
            <a:r>
              <a:rPr lang="en-US" sz="1800" dirty="0" err="1"/>
              <a:t>Grano</a:t>
            </a:r>
            <a:r>
              <a:rPr lang="en-US" sz="1800" dirty="0"/>
              <a:t> and the Graciano </a:t>
            </a:r>
            <a:r>
              <a:rPr lang="en-US" sz="1800" dirty="0" err="1"/>
              <a:t>Grano</a:t>
            </a:r>
            <a:r>
              <a:rPr lang="en-US" sz="1800" dirty="0"/>
              <a:t> a </a:t>
            </a:r>
            <a:r>
              <a:rPr lang="en-US" sz="1800" dirty="0" err="1"/>
              <a:t>Grano</a:t>
            </a:r>
            <a:r>
              <a:rPr lang="en-US" sz="1800" dirty="0"/>
              <a:t>. “</a:t>
            </a:r>
            <a:r>
              <a:rPr lang="en-US" sz="1800" dirty="0" err="1"/>
              <a:t>Grano</a:t>
            </a:r>
            <a:r>
              <a:rPr lang="en-US" sz="1800" dirty="0"/>
              <a:t> a </a:t>
            </a:r>
            <a:r>
              <a:rPr lang="en-US" sz="1800" dirty="0" err="1"/>
              <a:t>Grano</a:t>
            </a:r>
            <a:r>
              <a:rPr lang="en-US" sz="1800" dirty="0"/>
              <a:t>” literally means “Grape by Grape”. Each cluster of fruit is destemmed by hand. The idea is to separate the stems from the fruit and not to break the berries at all. During harvest, they invite some friends over and start destemming.</a:t>
            </a:r>
          </a:p>
          <a:p>
            <a:pPr algn="just"/>
            <a:endParaRPr lang="en-US" sz="1800" dirty="0"/>
          </a:p>
          <a:p>
            <a:pPr algn="just"/>
            <a:r>
              <a:rPr lang="en-US" sz="1800" dirty="0"/>
              <a:t>The aim is to get the fruitiness they get in the carbonic maceration </a:t>
            </a:r>
            <a:r>
              <a:rPr lang="en-US" sz="1800" dirty="0" err="1"/>
              <a:t>Jarrarte</a:t>
            </a:r>
            <a:r>
              <a:rPr lang="en-US" sz="1800" dirty="0"/>
              <a:t> into a more serious wine. Fermentation starts inside the berries and then the fruit is stomped by foot. The wine is made in small tanks of no more than 1,200 kgs.</a:t>
            </a:r>
          </a:p>
          <a:p>
            <a:pPr algn="just"/>
            <a:endParaRPr lang="en-US" sz="1800" dirty="0"/>
          </a:p>
          <a:p>
            <a:pPr algn="just"/>
            <a:r>
              <a:rPr lang="en-US" sz="1800" dirty="0"/>
              <a:t>After alcoholic fermentation, the skins are pressed into new 500 liter French oak barrels. Malolactic fermentation takes place in the barrel and the wine aged for 18 months before being bottled.</a:t>
            </a:r>
          </a:p>
          <a:p>
            <a:pPr algn="just"/>
            <a:br>
              <a:rPr lang="en-US" sz="1800" dirty="0"/>
            </a:br>
            <a:endParaRPr sz="18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n" descr="Imagen"/>
          <p:cNvPicPr>
            <a:picLocks noChangeAspect="1"/>
          </p:cNvPicPr>
          <p:nvPr/>
        </p:nvPicPr>
        <p:blipFill>
          <a:blip r:embed="rId2">
            <a:extLst/>
          </a:blip>
          <a:stretch>
            <a:fillRect/>
          </a:stretch>
        </p:blipFill>
        <p:spPr>
          <a:xfrm>
            <a:off x="463085" y="833172"/>
            <a:ext cx="7106768" cy="3948204"/>
          </a:xfrm>
          <a:prstGeom prst="rect">
            <a:avLst/>
          </a:prstGeom>
          <a:ln w="12700">
            <a:miter lim="400000"/>
          </a:ln>
        </p:spPr>
      </p:pic>
      <p:sp>
        <p:nvSpPr>
          <p:cNvPr id="139" name="The Rioja PDO (Protected Designation of Origin) region, located in northern Spain and straddling both sides of the River Ebro, comprises more than 60,000 hectares of vineyards that enjoy special properties due to their strategic location between the Atlantic and the Mediterranean and the geographical features of the area."/>
          <p:cNvSpPr txBox="1"/>
          <p:nvPr/>
        </p:nvSpPr>
        <p:spPr>
          <a:xfrm>
            <a:off x="8133542" y="1080027"/>
            <a:ext cx="3797461" cy="345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defRPr sz="1800">
                <a:solidFill>
                  <a:srgbClr val="000000"/>
                </a:solidFill>
                <a:latin typeface="+mj-lt"/>
                <a:ea typeface="+mj-ea"/>
                <a:cs typeface="+mj-cs"/>
                <a:sym typeface="Helvetica"/>
              </a:defRPr>
            </a:pPr>
            <a:endParaRPr/>
          </a:p>
          <a:p>
            <a:pPr algn="just" defTabSz="457200">
              <a:defRPr sz="1800">
                <a:solidFill>
                  <a:srgbClr val="000000"/>
                </a:solidFill>
                <a:latin typeface="+mj-lt"/>
                <a:ea typeface="+mj-ea"/>
                <a:cs typeface="+mj-cs"/>
                <a:sym typeface="Helvetica"/>
              </a:defRPr>
            </a:pPr>
            <a:r>
              <a:t>The Rioja PDO (Protected Designation of Origin) region, located in northern Spain and straddling both sides of the River Ebro, comprises more than 60,000 hectares of vineyards that enjoy </a:t>
            </a:r>
            <a:r>
              <a:rPr b="1"/>
              <a:t>special properties</a:t>
            </a:r>
            <a:r>
              <a:t> due to their strategic location between the Atlantic and the Mediterranean and the geographical features of the area.</a:t>
            </a:r>
          </a:p>
        </p:txBody>
      </p:sp>
      <p:sp>
        <p:nvSpPr>
          <p:cNvPr id="140" name="A PRIVILEGED LOCATION"/>
          <p:cNvSpPr txBox="1"/>
          <p:nvPr/>
        </p:nvSpPr>
        <p:spPr>
          <a:xfrm>
            <a:off x="4858971" y="427566"/>
            <a:ext cx="359165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200" b="1">
                <a:solidFill>
                  <a:srgbClr val="DAA520"/>
                </a:solidFill>
                <a:latin typeface="+mj-lt"/>
                <a:ea typeface="+mj-ea"/>
                <a:cs typeface="+mj-cs"/>
                <a:sym typeface="Helvetica"/>
              </a:defRPr>
            </a:lvl1pPr>
          </a:lstStyle>
          <a:p>
            <a:r>
              <a:t>A PRIVILEGED LOCATION</a:t>
            </a:r>
          </a:p>
        </p:txBody>
      </p:sp>
      <p:pic>
        <p:nvPicPr>
          <p:cNvPr id="141" name="Imagen" descr="Imagen"/>
          <p:cNvPicPr>
            <a:picLocks noChangeAspect="1"/>
          </p:cNvPicPr>
          <p:nvPr/>
        </p:nvPicPr>
        <p:blipFill>
          <a:blip r:embed="rId3">
            <a:extLst/>
          </a:blip>
          <a:stretch>
            <a:fillRect/>
          </a:stretch>
        </p:blipFill>
        <p:spPr>
          <a:xfrm>
            <a:off x="4470596" y="4980447"/>
            <a:ext cx="8170138" cy="4538967"/>
          </a:xfrm>
          <a:prstGeom prst="rect">
            <a:avLst/>
          </a:prstGeom>
          <a:ln w="12700">
            <a:miter lim="400000"/>
          </a:ln>
        </p:spPr>
      </p:pic>
      <p:sp>
        <p:nvSpPr>
          <p:cNvPr id="142" name="The county of Sonsierra is located in the very heart of the Rioja PDO region. Bordered by the Cantabrian Mountains to the north and the River Ebro to the south, throughout history it has enjoyed a reputation for the exceptional quality of its wines. Sonsierra’s unique microclimate and terroir combine to give its grapes a very special character."/>
          <p:cNvSpPr txBox="1"/>
          <p:nvPr/>
        </p:nvSpPr>
        <p:spPr>
          <a:xfrm>
            <a:off x="628648" y="5541433"/>
            <a:ext cx="3555737" cy="317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defRPr sz="1800">
                <a:solidFill>
                  <a:srgbClr val="000000"/>
                </a:solidFill>
                <a:latin typeface="+mj-lt"/>
                <a:ea typeface="+mj-ea"/>
                <a:cs typeface="+mj-cs"/>
                <a:sym typeface="Helvetica"/>
              </a:defRPr>
            </a:pPr>
            <a:r>
              <a:t>The county of </a:t>
            </a:r>
            <a:r>
              <a:rPr b="1"/>
              <a:t>Sonsierra</a:t>
            </a:r>
            <a:r>
              <a:t> is located in the very heart of the Rioja PDO region. Bordered by the Cantabrian Mountains to the north and the River Ebro to the south, throughout history it has enjoyed a reputation for the exceptional quality of its wines. Sonsierra’s </a:t>
            </a:r>
            <a:r>
              <a:rPr b="1"/>
              <a:t>unique microclimate and terroir </a:t>
            </a:r>
            <a:r>
              <a:t>combine to give its grapes a very special character.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n" descr="Imagen"/>
          <p:cNvPicPr>
            <a:picLocks noChangeAspect="1"/>
          </p:cNvPicPr>
          <p:nvPr/>
        </p:nvPicPr>
        <p:blipFill>
          <a:blip r:embed="rId2">
            <a:extLst/>
          </a:blip>
          <a:stretch>
            <a:fillRect/>
          </a:stretch>
        </p:blipFill>
        <p:spPr>
          <a:xfrm>
            <a:off x="486832" y="721782"/>
            <a:ext cx="5969003" cy="3975103"/>
          </a:xfrm>
          <a:prstGeom prst="rect">
            <a:avLst/>
          </a:prstGeom>
          <a:ln w="12700">
            <a:miter lim="400000"/>
          </a:ln>
        </p:spPr>
      </p:pic>
      <p:pic>
        <p:nvPicPr>
          <p:cNvPr id="217" name="Imagen" descr="Imagen"/>
          <p:cNvPicPr>
            <a:picLocks noChangeAspect="1"/>
          </p:cNvPicPr>
          <p:nvPr/>
        </p:nvPicPr>
        <p:blipFill>
          <a:blip r:embed="rId3">
            <a:extLst/>
          </a:blip>
          <a:stretch>
            <a:fillRect/>
          </a:stretch>
        </p:blipFill>
        <p:spPr>
          <a:xfrm>
            <a:off x="6565899" y="721782"/>
            <a:ext cx="5969002" cy="3975103"/>
          </a:xfrm>
          <a:prstGeom prst="rect">
            <a:avLst/>
          </a:prstGeom>
          <a:ln w="12700">
            <a:miter lim="400000"/>
          </a:ln>
        </p:spPr>
      </p:pic>
      <p:pic>
        <p:nvPicPr>
          <p:cNvPr id="218" name="Imagen" descr="Imagen"/>
          <p:cNvPicPr>
            <a:picLocks noChangeAspect="1"/>
          </p:cNvPicPr>
          <p:nvPr/>
        </p:nvPicPr>
        <p:blipFill>
          <a:blip r:embed="rId4">
            <a:extLst/>
          </a:blip>
          <a:stretch>
            <a:fillRect/>
          </a:stretch>
        </p:blipFill>
        <p:spPr>
          <a:xfrm>
            <a:off x="486832" y="4734983"/>
            <a:ext cx="5969003" cy="3975102"/>
          </a:xfrm>
          <a:prstGeom prst="rect">
            <a:avLst/>
          </a:prstGeom>
          <a:ln w="12700">
            <a:miter lim="400000"/>
          </a:ln>
        </p:spPr>
      </p:pic>
      <p:pic>
        <p:nvPicPr>
          <p:cNvPr id="219" name="Imagen" descr="Imagen"/>
          <p:cNvPicPr>
            <a:picLocks noChangeAspect="1"/>
          </p:cNvPicPr>
          <p:nvPr/>
        </p:nvPicPr>
        <p:blipFill>
          <a:blip r:embed="rId5">
            <a:extLst/>
          </a:blip>
          <a:stretch>
            <a:fillRect/>
          </a:stretch>
        </p:blipFill>
        <p:spPr>
          <a:xfrm>
            <a:off x="6565899" y="4734983"/>
            <a:ext cx="5969002" cy="397510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n" descr="Imagen"/>
          <p:cNvPicPr>
            <a:picLocks noChangeAspect="1"/>
          </p:cNvPicPr>
          <p:nvPr/>
        </p:nvPicPr>
        <p:blipFill>
          <a:blip r:embed="rId2">
            <a:extLst/>
          </a:blip>
          <a:srcRect r="31867"/>
          <a:stretch>
            <a:fillRect/>
          </a:stretch>
        </p:blipFill>
        <p:spPr>
          <a:xfrm>
            <a:off x="235943" y="1420556"/>
            <a:ext cx="5065214" cy="6546408"/>
          </a:xfrm>
          <a:prstGeom prst="rect">
            <a:avLst/>
          </a:prstGeom>
          <a:ln w="12700">
            <a:miter lim="400000"/>
          </a:ln>
        </p:spPr>
      </p:pic>
      <p:pic>
        <p:nvPicPr>
          <p:cNvPr id="222" name="Imagen" descr="Imagen"/>
          <p:cNvPicPr>
            <a:picLocks noChangeAspect="1"/>
          </p:cNvPicPr>
          <p:nvPr/>
        </p:nvPicPr>
        <p:blipFill>
          <a:blip r:embed="rId3">
            <a:extLst/>
          </a:blip>
          <a:srcRect l="5564" r="28355"/>
          <a:stretch>
            <a:fillRect/>
          </a:stretch>
        </p:blipFill>
        <p:spPr>
          <a:xfrm>
            <a:off x="5464704" y="332316"/>
            <a:ext cx="3674651" cy="2801425"/>
          </a:xfrm>
          <a:prstGeom prst="rect">
            <a:avLst/>
          </a:prstGeom>
          <a:ln w="12700">
            <a:miter lim="400000"/>
          </a:ln>
        </p:spPr>
      </p:pic>
      <p:pic>
        <p:nvPicPr>
          <p:cNvPr id="223" name="Imagen" descr="Imagen"/>
          <p:cNvPicPr>
            <a:picLocks noChangeAspect="1"/>
          </p:cNvPicPr>
          <p:nvPr/>
        </p:nvPicPr>
        <p:blipFill>
          <a:blip r:embed="rId4">
            <a:extLst/>
          </a:blip>
          <a:stretch>
            <a:fillRect/>
          </a:stretch>
        </p:blipFill>
        <p:spPr>
          <a:xfrm>
            <a:off x="5501811" y="3142399"/>
            <a:ext cx="3600641" cy="6546619"/>
          </a:xfrm>
          <a:prstGeom prst="rect">
            <a:avLst/>
          </a:prstGeom>
          <a:ln w="12700">
            <a:miter lim="400000"/>
          </a:ln>
        </p:spPr>
      </p:pic>
      <p:pic>
        <p:nvPicPr>
          <p:cNvPr id="224" name="Imagen" descr="Imagen"/>
          <p:cNvPicPr>
            <a:picLocks noChangeAspect="1"/>
          </p:cNvPicPr>
          <p:nvPr/>
        </p:nvPicPr>
        <p:blipFill>
          <a:blip r:embed="rId5">
            <a:extLst/>
          </a:blip>
          <a:srcRect r="4020"/>
          <a:stretch>
            <a:fillRect/>
          </a:stretch>
        </p:blipFill>
        <p:spPr>
          <a:xfrm>
            <a:off x="9302814" y="360901"/>
            <a:ext cx="3477069" cy="8665696"/>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n" descr="Imagen"/>
          <p:cNvPicPr>
            <a:picLocks noChangeAspect="1"/>
          </p:cNvPicPr>
          <p:nvPr/>
        </p:nvPicPr>
        <p:blipFill>
          <a:blip r:embed="rId2">
            <a:extLst/>
          </a:blip>
          <a:stretch>
            <a:fillRect/>
          </a:stretch>
        </p:blipFill>
        <p:spPr>
          <a:xfrm>
            <a:off x="1333499" y="1828799"/>
            <a:ext cx="4038602" cy="6096002"/>
          </a:xfrm>
          <a:prstGeom prst="rect">
            <a:avLst/>
          </a:prstGeom>
          <a:ln w="12700">
            <a:miter lim="400000"/>
          </a:ln>
        </p:spPr>
      </p:pic>
      <p:sp>
        <p:nvSpPr>
          <p:cNvPr id="227" name="¡SALUD!"/>
          <p:cNvSpPr txBox="1"/>
          <p:nvPr/>
        </p:nvSpPr>
        <p:spPr>
          <a:xfrm>
            <a:off x="6693092" y="3409948"/>
            <a:ext cx="2412300"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atin typeface="Palatino"/>
                <a:ea typeface="Palatino"/>
                <a:cs typeface="Palatino"/>
                <a:sym typeface="Palatino"/>
              </a:defRPr>
            </a:lvl1pPr>
          </a:lstStyle>
          <a:p>
            <a:r>
              <a:t>¡SALUD!</a:t>
            </a:r>
          </a:p>
        </p:txBody>
      </p:sp>
      <p:sp>
        <p:nvSpPr>
          <p:cNvPr id="228" name="Abel Mendoza &amp; Maite Fernández…"/>
          <p:cNvSpPr txBox="1"/>
          <p:nvPr/>
        </p:nvSpPr>
        <p:spPr>
          <a:xfrm>
            <a:off x="5649631" y="5196782"/>
            <a:ext cx="4473982" cy="2687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100">
                <a:solidFill>
                  <a:srgbClr val="000000"/>
                </a:solidFill>
                <a:latin typeface="Palatino"/>
                <a:ea typeface="Palatino"/>
                <a:cs typeface="Palatino"/>
                <a:sym typeface="Palatino"/>
              </a:defRPr>
            </a:pPr>
            <a:r>
              <a:rPr dirty="0"/>
              <a:t>Abel Mendoza &amp; </a:t>
            </a:r>
            <a:r>
              <a:rPr dirty="0" err="1"/>
              <a:t>Maite</a:t>
            </a:r>
            <a:r>
              <a:rPr dirty="0"/>
              <a:t> Fernández</a:t>
            </a:r>
          </a:p>
          <a:p>
            <a:pPr algn="l" defTabSz="457200">
              <a:defRPr sz="2100">
                <a:solidFill>
                  <a:srgbClr val="000000"/>
                </a:solidFill>
                <a:latin typeface="Palatino"/>
                <a:ea typeface="Palatino"/>
                <a:cs typeface="Palatino"/>
                <a:sym typeface="Palatino"/>
              </a:defRPr>
            </a:pPr>
            <a:r>
              <a:rPr dirty="0"/>
              <a:t>(Bodega Abel Mendoza Monge, S.L.)</a:t>
            </a:r>
          </a:p>
          <a:p>
            <a:pPr algn="l" defTabSz="457200">
              <a:defRPr sz="2100">
                <a:solidFill>
                  <a:srgbClr val="000000"/>
                </a:solidFill>
                <a:latin typeface="Palatino"/>
                <a:ea typeface="Palatino"/>
                <a:cs typeface="Palatino"/>
                <a:sym typeface="Palatino"/>
              </a:defRPr>
            </a:pPr>
            <a:endParaRPr lang="en-US" dirty="0"/>
          </a:p>
          <a:p>
            <a:pPr algn="l" defTabSz="457200">
              <a:defRPr sz="2100">
                <a:solidFill>
                  <a:srgbClr val="000000"/>
                </a:solidFill>
                <a:latin typeface="Palatino"/>
                <a:ea typeface="Palatino"/>
                <a:cs typeface="Palatino"/>
                <a:sym typeface="Palatino"/>
              </a:defRPr>
            </a:pPr>
            <a:r>
              <a:rPr lang="en-US" dirty="0"/>
              <a:t>Imported by Marquee Selections</a:t>
            </a:r>
            <a:endParaRPr dirty="0"/>
          </a:p>
          <a:p>
            <a:pPr algn="l" defTabSz="457200">
              <a:defRPr sz="2100">
                <a:solidFill>
                  <a:srgbClr val="2F71AB"/>
                </a:solidFill>
                <a:uFill>
                  <a:solidFill>
                    <a:srgbClr val="0000FF"/>
                  </a:solidFill>
                </a:uFill>
                <a:latin typeface="Palatino"/>
                <a:ea typeface="Palatino"/>
                <a:cs typeface="Palatino"/>
                <a:sym typeface="Palatino"/>
              </a:defRPr>
            </a:pPr>
            <a:r>
              <a:rPr lang="en-US" dirty="0">
                <a:hlinkClick r:id="rId3"/>
              </a:rPr>
              <a:t>www.marqueewines.com</a:t>
            </a:r>
            <a:endParaRPr lang="en-US" dirty="0"/>
          </a:p>
          <a:p>
            <a:pPr algn="l" defTabSz="457200">
              <a:defRPr sz="2100">
                <a:solidFill>
                  <a:srgbClr val="2F71AB"/>
                </a:solidFill>
                <a:uFill>
                  <a:solidFill>
                    <a:srgbClr val="0000FF"/>
                  </a:solidFill>
                </a:uFill>
                <a:latin typeface="Palatino"/>
                <a:ea typeface="Palatino"/>
                <a:cs typeface="Palatino"/>
                <a:sym typeface="Palatino"/>
              </a:defRPr>
            </a:pPr>
            <a:r>
              <a:rPr lang="en-US" dirty="0">
                <a:solidFill>
                  <a:schemeClr val="tx1">
                    <a:lumMod val="50000"/>
                  </a:schemeClr>
                </a:solidFill>
              </a:rPr>
              <a:t>Bryce Gillespie</a:t>
            </a:r>
          </a:p>
          <a:p>
            <a:pPr algn="l" defTabSz="457200">
              <a:defRPr sz="2100">
                <a:solidFill>
                  <a:srgbClr val="2F71AB"/>
                </a:solidFill>
                <a:uFill>
                  <a:solidFill>
                    <a:srgbClr val="0000FF"/>
                  </a:solidFill>
                </a:uFill>
                <a:latin typeface="Palatino"/>
                <a:ea typeface="Palatino"/>
                <a:cs typeface="Palatino"/>
                <a:sym typeface="Palatino"/>
              </a:defRPr>
            </a:pPr>
            <a:r>
              <a:rPr lang="en-US" dirty="0">
                <a:solidFill>
                  <a:schemeClr val="tx1">
                    <a:lumMod val="50000"/>
                  </a:schemeClr>
                </a:solidFill>
                <a:hlinkClick r:id="rId4"/>
              </a:rPr>
              <a:t>bryce@marqueewines.com</a:t>
            </a:r>
            <a:endParaRPr lang="en-US" dirty="0">
              <a:solidFill>
                <a:schemeClr val="tx1">
                  <a:lumMod val="50000"/>
                </a:schemeClr>
              </a:solidFill>
            </a:endParaRPr>
          </a:p>
          <a:p>
            <a:pPr algn="l" defTabSz="457200">
              <a:defRPr sz="2100">
                <a:solidFill>
                  <a:srgbClr val="2F71AB"/>
                </a:solidFill>
                <a:uFill>
                  <a:solidFill>
                    <a:srgbClr val="0000FF"/>
                  </a:solidFill>
                </a:uFill>
                <a:latin typeface="Palatino"/>
                <a:ea typeface="Palatino"/>
                <a:cs typeface="Palatino"/>
                <a:sym typeface="Palatino"/>
              </a:defRPr>
            </a:pPr>
            <a:r>
              <a:rPr lang="en-US" dirty="0">
                <a:solidFill>
                  <a:schemeClr val="tx1">
                    <a:lumMod val="50000"/>
                  </a:schemeClr>
                </a:solidFill>
              </a:rPr>
              <a:t>503.313.9180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n" descr="Imagen"/>
          <p:cNvPicPr>
            <a:picLocks noChangeAspect="1"/>
          </p:cNvPicPr>
          <p:nvPr/>
        </p:nvPicPr>
        <p:blipFill>
          <a:blip r:embed="rId2">
            <a:extLst/>
          </a:blip>
          <a:stretch>
            <a:fillRect/>
          </a:stretch>
        </p:blipFill>
        <p:spPr>
          <a:xfrm>
            <a:off x="412043" y="1256595"/>
            <a:ext cx="6050760" cy="4033841"/>
          </a:xfrm>
          <a:prstGeom prst="rect">
            <a:avLst/>
          </a:prstGeom>
          <a:ln w="12700">
            <a:miter lim="400000"/>
          </a:ln>
        </p:spPr>
      </p:pic>
      <p:sp>
        <p:nvSpPr>
          <p:cNvPr id="145" name="MICROCLIMATE"/>
          <p:cNvSpPr txBox="1"/>
          <p:nvPr/>
        </p:nvSpPr>
        <p:spPr>
          <a:xfrm>
            <a:off x="5109094" y="144260"/>
            <a:ext cx="3355778"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atin typeface="Palatino"/>
                <a:ea typeface="Palatino"/>
                <a:cs typeface="Palatino"/>
                <a:sym typeface="Palatino"/>
              </a:defRPr>
            </a:lvl1pPr>
          </a:lstStyle>
          <a:p>
            <a:r>
              <a:t>MICROCLIMATE</a:t>
            </a:r>
          </a:p>
        </p:txBody>
      </p:sp>
      <p:sp>
        <p:nvSpPr>
          <p:cNvPr id="146" name="The Cantabrian Mountains to the north and the River Ebro to the south of our vineyards create a unique microclimate that is perfect for vine-growing.…"/>
          <p:cNvSpPr txBox="1"/>
          <p:nvPr/>
        </p:nvSpPr>
        <p:spPr>
          <a:xfrm>
            <a:off x="6799561" y="1193741"/>
            <a:ext cx="5018393" cy="7366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defRPr sz="2200">
                <a:solidFill>
                  <a:srgbClr val="000000"/>
                </a:solidFill>
                <a:latin typeface="+mj-lt"/>
                <a:ea typeface="+mj-ea"/>
                <a:cs typeface="+mj-cs"/>
                <a:sym typeface="Helvetica"/>
              </a:defRPr>
            </a:pPr>
            <a:endParaRPr dirty="0"/>
          </a:p>
          <a:p>
            <a:pPr algn="just" defTabSz="457200">
              <a:defRPr sz="1500">
                <a:solidFill>
                  <a:srgbClr val="000000"/>
                </a:solidFill>
                <a:latin typeface="+mj-lt"/>
                <a:ea typeface="+mj-ea"/>
                <a:cs typeface="+mj-cs"/>
                <a:sym typeface="Helvetica"/>
              </a:defRPr>
            </a:pPr>
            <a:r>
              <a:rPr dirty="0"/>
              <a:t>The Cantabrian Mountains to the north and the River Ebro to the south of our vineyards create </a:t>
            </a:r>
            <a:r>
              <a:rPr b="1" dirty="0"/>
              <a:t>a unique microclimate</a:t>
            </a:r>
            <a:r>
              <a:rPr dirty="0"/>
              <a:t> that is </a:t>
            </a:r>
            <a:r>
              <a:rPr b="1" dirty="0"/>
              <a:t>perfect for vine-growing</a:t>
            </a:r>
            <a:r>
              <a:rPr dirty="0"/>
              <a:t>.</a:t>
            </a:r>
          </a:p>
          <a:p>
            <a:pPr algn="just" defTabSz="457200">
              <a:defRPr sz="1500">
                <a:solidFill>
                  <a:srgbClr val="000000"/>
                </a:solidFill>
                <a:latin typeface="+mj-lt"/>
                <a:ea typeface="+mj-ea"/>
                <a:cs typeface="+mj-cs"/>
                <a:sym typeface="Helvetica"/>
              </a:defRPr>
            </a:pPr>
            <a:endParaRPr dirty="0"/>
          </a:p>
          <a:p>
            <a:pPr marL="200526" indent="-200526" algn="just" defTabSz="457200">
              <a:buClr>
                <a:srgbClr val="5C86B9"/>
              </a:buClr>
              <a:buSzPct val="70000"/>
              <a:buFont typeface="Zapf Dingbats"/>
              <a:buChar char="✍"/>
              <a:defRPr sz="1500">
                <a:solidFill>
                  <a:srgbClr val="000000"/>
                </a:solidFill>
                <a:latin typeface="+mj-lt"/>
                <a:ea typeface="+mj-ea"/>
                <a:cs typeface="+mj-cs"/>
                <a:sym typeface="Helvetica"/>
              </a:defRPr>
            </a:pPr>
            <a:r>
              <a:rPr dirty="0"/>
              <a:t>Mild temperatures throughout the year and moderate rainfall.</a:t>
            </a:r>
          </a:p>
          <a:p>
            <a:pPr algn="just" defTabSz="457200">
              <a:defRPr sz="1500">
                <a:solidFill>
                  <a:srgbClr val="000000"/>
                </a:solidFill>
                <a:latin typeface="+mj-lt"/>
                <a:ea typeface="+mj-ea"/>
                <a:cs typeface="+mj-cs"/>
                <a:sym typeface="Helvetica"/>
              </a:defRPr>
            </a:pPr>
            <a:endParaRPr dirty="0"/>
          </a:p>
          <a:p>
            <a:pPr marL="200526" indent="-200526" algn="just" defTabSz="457200">
              <a:buClr>
                <a:srgbClr val="5C86B9"/>
              </a:buClr>
              <a:buSzPct val="70000"/>
              <a:buFont typeface="Zapf Dingbats"/>
              <a:buChar char="✍"/>
              <a:defRPr sz="1500">
                <a:solidFill>
                  <a:srgbClr val="000000"/>
                </a:solidFill>
                <a:latin typeface="+mj-lt"/>
                <a:ea typeface="+mj-ea"/>
                <a:cs typeface="+mj-cs"/>
                <a:sym typeface="Helvetica"/>
              </a:defRPr>
            </a:pPr>
            <a:r>
              <a:rPr dirty="0"/>
              <a:t>Daytime/night-time temperature differential.</a:t>
            </a:r>
          </a:p>
          <a:p>
            <a:pPr algn="just" defTabSz="457200">
              <a:defRPr sz="1500">
                <a:solidFill>
                  <a:srgbClr val="000000"/>
                </a:solidFill>
                <a:latin typeface="+mj-lt"/>
                <a:ea typeface="+mj-ea"/>
                <a:cs typeface="+mj-cs"/>
                <a:sym typeface="Helvetica"/>
              </a:defRPr>
            </a:pPr>
            <a:endParaRPr dirty="0"/>
          </a:p>
          <a:p>
            <a:pPr marL="200526" indent="-200526" algn="just" defTabSz="457200">
              <a:buClr>
                <a:srgbClr val="5C86B9"/>
              </a:buClr>
              <a:buSzPct val="70000"/>
              <a:buFont typeface="Zapf Dingbats"/>
              <a:buChar char="✍"/>
              <a:defRPr sz="1500">
                <a:solidFill>
                  <a:srgbClr val="000000"/>
                </a:solidFill>
                <a:latin typeface="+mj-lt"/>
                <a:ea typeface="+mj-ea"/>
                <a:cs typeface="+mj-cs"/>
                <a:sym typeface="Helvetica"/>
              </a:defRPr>
            </a:pPr>
            <a:r>
              <a:rPr dirty="0"/>
              <a:t>Winds are present 80% of the time, ensuring excellent aeration of the vines and preventing the development of diseases.</a:t>
            </a:r>
          </a:p>
          <a:p>
            <a:pPr algn="just" defTabSz="457200">
              <a:defRPr sz="1500">
                <a:solidFill>
                  <a:srgbClr val="000000"/>
                </a:solidFill>
                <a:latin typeface="+mj-lt"/>
                <a:ea typeface="+mj-ea"/>
                <a:cs typeface="+mj-cs"/>
                <a:sym typeface="Helvetica"/>
              </a:defRPr>
            </a:pPr>
            <a:endParaRPr dirty="0"/>
          </a:p>
          <a:p>
            <a:pPr marL="200526" indent="-200526" algn="just" defTabSz="457200">
              <a:buClr>
                <a:srgbClr val="5C86B9"/>
              </a:buClr>
              <a:buSzPct val="70000"/>
              <a:buFont typeface="Zapf Dingbats"/>
              <a:buChar char="✍"/>
              <a:defRPr sz="1500">
                <a:solidFill>
                  <a:srgbClr val="000000"/>
                </a:solidFill>
                <a:latin typeface="+mj-lt"/>
                <a:ea typeface="+mj-ea"/>
                <a:cs typeface="+mj-cs"/>
                <a:sym typeface="Helvetica"/>
              </a:defRPr>
            </a:pPr>
            <a:r>
              <a:rPr dirty="0"/>
              <a:t>The south-facing aspect and the mild slope of the vineyards expose the vines to plenty of sunlight.</a:t>
            </a:r>
          </a:p>
          <a:p>
            <a:pPr algn="just" defTabSz="457200">
              <a:defRPr sz="1500">
                <a:solidFill>
                  <a:srgbClr val="000000"/>
                </a:solidFill>
                <a:latin typeface="+mj-lt"/>
                <a:ea typeface="+mj-ea"/>
                <a:cs typeface="+mj-cs"/>
                <a:sym typeface="Helvetica"/>
              </a:defRPr>
            </a:pPr>
            <a:endParaRPr dirty="0"/>
          </a:p>
          <a:p>
            <a:pPr algn="just" defTabSz="457200">
              <a:defRPr sz="1500">
                <a:solidFill>
                  <a:srgbClr val="000000"/>
                </a:solidFill>
                <a:latin typeface="+mj-lt"/>
                <a:ea typeface="+mj-ea"/>
                <a:cs typeface="+mj-cs"/>
                <a:sym typeface="Helvetica"/>
              </a:defRPr>
            </a:pPr>
            <a:endParaRPr dirty="0"/>
          </a:p>
          <a:p>
            <a:pPr algn="just" defTabSz="457200">
              <a:defRPr sz="1500">
                <a:solidFill>
                  <a:srgbClr val="000000"/>
                </a:solidFill>
                <a:latin typeface="+mj-lt"/>
                <a:ea typeface="+mj-ea"/>
                <a:cs typeface="+mj-cs"/>
                <a:sym typeface="Helvetica"/>
              </a:defRPr>
            </a:pPr>
            <a:r>
              <a:rPr lang="en-US" dirty="0"/>
              <a:t>There is</a:t>
            </a:r>
            <a:r>
              <a:rPr dirty="0"/>
              <a:t> a wide variety of different terrain: from the foothills of the Cantabrian Mountains at an altitude of 770 </a:t>
            </a:r>
            <a:r>
              <a:rPr dirty="0" err="1"/>
              <a:t>metres</a:t>
            </a:r>
            <a:r>
              <a:rPr dirty="0"/>
              <a:t>, to the rolling terraces of the lowlands near the River Ebro, at an altitude of just 420 </a:t>
            </a:r>
            <a:r>
              <a:rPr dirty="0" err="1"/>
              <a:t>metres</a:t>
            </a:r>
            <a:r>
              <a:rPr dirty="0"/>
              <a:t>.</a:t>
            </a:r>
          </a:p>
          <a:p>
            <a:pPr algn="just" defTabSz="457200">
              <a:defRPr sz="1500">
                <a:solidFill>
                  <a:srgbClr val="000000"/>
                </a:solidFill>
                <a:latin typeface="+mj-lt"/>
                <a:ea typeface="+mj-ea"/>
                <a:cs typeface="+mj-cs"/>
                <a:sym typeface="Helvetica"/>
              </a:defRPr>
            </a:pPr>
            <a:endParaRPr dirty="0"/>
          </a:p>
          <a:p>
            <a:pPr marL="187992" indent="-187992" algn="just" defTabSz="457200">
              <a:buClr>
                <a:srgbClr val="5C86B9"/>
              </a:buClr>
              <a:buSzPct val="70000"/>
              <a:buFont typeface="Zapf Dingbats"/>
              <a:buChar char="✍"/>
              <a:defRPr sz="1500" b="1">
                <a:solidFill>
                  <a:srgbClr val="000000"/>
                </a:solidFill>
                <a:latin typeface="+mj-lt"/>
                <a:ea typeface="+mj-ea"/>
                <a:cs typeface="+mj-cs"/>
                <a:sym typeface="Helvetica"/>
              </a:defRPr>
            </a:pPr>
            <a:r>
              <a:rPr dirty="0"/>
              <a:t>La Sierra:</a:t>
            </a:r>
            <a:r>
              <a:rPr b="0" dirty="0"/>
              <a:t> the highest vineyards (525- 770 m) and the freshest, wettest region.</a:t>
            </a:r>
          </a:p>
          <a:p>
            <a:pPr marL="187992" indent="-187992" algn="just" defTabSz="457200">
              <a:buClr>
                <a:srgbClr val="5C86B9"/>
              </a:buClr>
              <a:buSzPct val="70000"/>
              <a:buFont typeface="Zapf Dingbats"/>
              <a:buChar char="✍"/>
              <a:defRPr sz="1500">
                <a:solidFill>
                  <a:srgbClr val="000000"/>
                </a:solidFill>
                <a:latin typeface="+mj-lt"/>
                <a:ea typeface="+mj-ea"/>
                <a:cs typeface="+mj-cs"/>
                <a:sym typeface="Helvetica"/>
              </a:defRPr>
            </a:pPr>
            <a:endParaRPr b="0" dirty="0"/>
          </a:p>
          <a:p>
            <a:pPr marL="187992" indent="-187992" algn="just" defTabSz="457200">
              <a:buClr>
                <a:srgbClr val="5C86B9"/>
              </a:buClr>
              <a:buSzPct val="70000"/>
              <a:buFont typeface="Zapf Dingbats"/>
              <a:buChar char="✍"/>
              <a:defRPr sz="1500" b="1">
                <a:solidFill>
                  <a:srgbClr val="000000"/>
                </a:solidFill>
                <a:latin typeface="+mj-lt"/>
                <a:ea typeface="+mj-ea"/>
                <a:cs typeface="+mj-cs"/>
                <a:sym typeface="Helvetica"/>
              </a:defRPr>
            </a:pPr>
            <a:r>
              <a:rPr dirty="0"/>
              <a:t>La Comarca</a:t>
            </a:r>
            <a:r>
              <a:rPr b="0" dirty="0"/>
              <a:t>: intermediate zone (485- 525 m), with moderate temperatures and rainfall.</a:t>
            </a:r>
          </a:p>
          <a:p>
            <a:pPr algn="just" defTabSz="457200">
              <a:defRPr sz="1500">
                <a:solidFill>
                  <a:srgbClr val="000000"/>
                </a:solidFill>
                <a:latin typeface="+mj-lt"/>
                <a:ea typeface="+mj-ea"/>
                <a:cs typeface="+mj-cs"/>
                <a:sym typeface="Helvetica"/>
              </a:defRPr>
            </a:pPr>
            <a:endParaRPr b="0" dirty="0"/>
          </a:p>
          <a:p>
            <a:pPr marL="187992" indent="-187992" algn="just" defTabSz="457200">
              <a:buClr>
                <a:srgbClr val="5C86B9"/>
              </a:buClr>
              <a:buSzPct val="70000"/>
              <a:buFont typeface="Zapf Dingbats"/>
              <a:buChar char="✍"/>
              <a:defRPr sz="1500" b="1">
                <a:solidFill>
                  <a:srgbClr val="000000"/>
                </a:solidFill>
                <a:latin typeface="+mj-lt"/>
                <a:ea typeface="+mj-ea"/>
                <a:cs typeface="+mj-cs"/>
                <a:sym typeface="Helvetica"/>
              </a:defRPr>
            </a:pPr>
            <a:r>
              <a:rPr dirty="0"/>
              <a:t>La Ribera:</a:t>
            </a:r>
            <a:r>
              <a:rPr b="0" dirty="0"/>
              <a:t> the lowest area (420-485 m) and also the hottest and driest.</a:t>
            </a:r>
          </a:p>
        </p:txBody>
      </p:sp>
      <p:pic>
        <p:nvPicPr>
          <p:cNvPr id="147" name="Imagen" descr="Imagen"/>
          <p:cNvPicPr>
            <a:picLocks noChangeAspect="1"/>
          </p:cNvPicPr>
          <p:nvPr/>
        </p:nvPicPr>
        <p:blipFill>
          <a:blip r:embed="rId3">
            <a:extLst/>
          </a:blip>
          <a:srcRect l="8901" r="8900"/>
          <a:stretch>
            <a:fillRect/>
          </a:stretch>
        </p:blipFill>
        <p:spPr>
          <a:xfrm>
            <a:off x="429652" y="5361225"/>
            <a:ext cx="6050739" cy="4089590"/>
          </a:xfrm>
          <a:prstGeom prst="rect">
            <a:avLst/>
          </a:prstGeom>
          <a:ln w="12700">
            <a:miter lim="400000"/>
          </a:ln>
        </p:spPr>
      </p:pic>
      <p:sp>
        <p:nvSpPr>
          <p:cNvPr id="148" name="EXCEPTIONAL CONDITIONS"/>
          <p:cNvSpPr txBox="1"/>
          <p:nvPr/>
        </p:nvSpPr>
        <p:spPr>
          <a:xfrm>
            <a:off x="4763582" y="866793"/>
            <a:ext cx="389206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DAA520"/>
                </a:solidFill>
                <a:latin typeface="+mj-lt"/>
                <a:ea typeface="+mj-ea"/>
                <a:cs typeface="+mj-cs"/>
                <a:sym typeface="Helvetica"/>
              </a:defRPr>
            </a:lvl1pPr>
          </a:lstStyle>
          <a:p>
            <a:r>
              <a:t>EXCEPTIONAL CONDITIONS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VINEYARDS"/>
          <p:cNvSpPr txBox="1"/>
          <p:nvPr/>
        </p:nvSpPr>
        <p:spPr>
          <a:xfrm>
            <a:off x="5262462" y="311150"/>
            <a:ext cx="2479875"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atin typeface="Palatino"/>
                <a:ea typeface="Palatino"/>
                <a:cs typeface="Palatino"/>
                <a:sym typeface="Palatino"/>
              </a:defRPr>
            </a:lvl1pPr>
          </a:lstStyle>
          <a:p>
            <a:r>
              <a:t>VINEYARDS</a:t>
            </a:r>
          </a:p>
        </p:txBody>
      </p:sp>
      <p:pic>
        <p:nvPicPr>
          <p:cNvPr id="151" name="Imagen" descr="Imagen"/>
          <p:cNvPicPr>
            <a:picLocks noChangeAspect="1"/>
          </p:cNvPicPr>
          <p:nvPr/>
        </p:nvPicPr>
        <p:blipFill>
          <a:blip r:embed="rId2">
            <a:extLst/>
          </a:blip>
          <a:stretch>
            <a:fillRect/>
          </a:stretch>
        </p:blipFill>
        <p:spPr>
          <a:xfrm>
            <a:off x="1042716" y="1308200"/>
            <a:ext cx="10919368" cy="801539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hoto-2019-01-16-20-32-01.jpg" descr="photo-2019-01-16-20-32-01.jpg"/>
          <p:cNvPicPr>
            <a:picLocks noChangeAspect="1"/>
          </p:cNvPicPr>
          <p:nvPr/>
        </p:nvPicPr>
        <p:blipFill>
          <a:blip r:embed="rId2">
            <a:extLst/>
          </a:blip>
          <a:stretch>
            <a:fillRect/>
          </a:stretch>
        </p:blipFill>
        <p:spPr>
          <a:xfrm>
            <a:off x="935699" y="4535727"/>
            <a:ext cx="7909674" cy="4449191"/>
          </a:xfrm>
          <a:prstGeom prst="rect">
            <a:avLst/>
          </a:prstGeom>
          <a:ln w="12700">
            <a:miter lim="400000"/>
          </a:ln>
        </p:spPr>
      </p:pic>
      <p:pic>
        <p:nvPicPr>
          <p:cNvPr id="154" name="12x5-efecto-foehn-castillo-davalillo.jpg" descr="12x5-efecto-foehn-castillo-davalillo.jpg"/>
          <p:cNvPicPr>
            <a:picLocks noChangeAspect="1"/>
          </p:cNvPicPr>
          <p:nvPr/>
        </p:nvPicPr>
        <p:blipFill>
          <a:blip r:embed="rId3">
            <a:extLst/>
          </a:blip>
          <a:stretch>
            <a:fillRect/>
          </a:stretch>
        </p:blipFill>
        <p:spPr>
          <a:xfrm>
            <a:off x="971151" y="1006874"/>
            <a:ext cx="7838770" cy="3260705"/>
          </a:xfrm>
          <a:prstGeom prst="rect">
            <a:avLst/>
          </a:prstGeom>
          <a:ln w="12700">
            <a:miter lim="400000"/>
          </a:ln>
        </p:spPr>
      </p:pic>
      <p:sp>
        <p:nvSpPr>
          <p:cNvPr id="155" name="FOEHN EFFECT"/>
          <p:cNvSpPr txBox="1"/>
          <p:nvPr/>
        </p:nvSpPr>
        <p:spPr>
          <a:xfrm>
            <a:off x="8911884" y="1172189"/>
            <a:ext cx="2256322"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DAA520"/>
                </a:solidFill>
                <a:latin typeface="+mj-lt"/>
                <a:ea typeface="+mj-ea"/>
                <a:cs typeface="+mj-cs"/>
                <a:sym typeface="Helvetica"/>
              </a:defRPr>
            </a:lvl1pPr>
          </a:lstStyle>
          <a:p>
            <a:r>
              <a:t>FOEHN EFFECT</a:t>
            </a:r>
          </a:p>
        </p:txBody>
      </p:sp>
      <p:sp>
        <p:nvSpPr>
          <p:cNvPr id="156" name="Causes the change from wet and cold conditions one side of a mountain, to warmer and drier conditions on the other  side."/>
          <p:cNvSpPr txBox="1"/>
          <p:nvPr/>
        </p:nvSpPr>
        <p:spPr>
          <a:xfrm>
            <a:off x="8923719" y="1518905"/>
            <a:ext cx="3734360"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defRPr sz="1800">
                <a:solidFill>
                  <a:srgbClr val="333333"/>
                </a:solidFill>
                <a:latin typeface="+mj-lt"/>
                <a:ea typeface="+mj-ea"/>
                <a:cs typeface="+mj-cs"/>
                <a:sym typeface="Helvetica"/>
              </a:defRPr>
            </a:lvl1pPr>
          </a:lstStyle>
          <a:p>
            <a:r>
              <a:t>Causes the change from wet and cold conditions one side of a mountain, to warmer and drier conditions on the other  side. </a:t>
            </a:r>
          </a:p>
        </p:txBody>
      </p:sp>
      <p:sp>
        <p:nvSpPr>
          <p:cNvPr id="157" name="FOG"/>
          <p:cNvSpPr txBox="1"/>
          <p:nvPr/>
        </p:nvSpPr>
        <p:spPr>
          <a:xfrm>
            <a:off x="9089783" y="4660899"/>
            <a:ext cx="71962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DAA520"/>
                </a:solidFill>
                <a:latin typeface="+mj-lt"/>
                <a:ea typeface="+mj-ea"/>
                <a:cs typeface="+mj-cs"/>
                <a:sym typeface="Helvetica"/>
              </a:defRPr>
            </a:lvl1pPr>
          </a:lstStyle>
          <a:p>
            <a:r>
              <a:t>FOG</a:t>
            </a:r>
          </a:p>
        </p:txBody>
      </p:sp>
      <p:sp>
        <p:nvSpPr>
          <p:cNvPr id="158" name="Vineyards on the riverside are affected by misty mornings. Fog makes the area stay cooler, and the sunlight cannot penetrate through to help ripen grapes during the day. At the same time, fog at night helps grapes keep their acidity and freshness."/>
          <p:cNvSpPr txBox="1"/>
          <p:nvPr/>
        </p:nvSpPr>
        <p:spPr>
          <a:xfrm>
            <a:off x="9063445" y="5069984"/>
            <a:ext cx="3734359" cy="261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defRPr sz="1800">
                <a:solidFill>
                  <a:srgbClr val="333333"/>
                </a:solidFill>
                <a:latin typeface="+mj-lt"/>
                <a:ea typeface="+mj-ea"/>
                <a:cs typeface="+mj-cs"/>
                <a:sym typeface="Helvetica"/>
              </a:defRPr>
            </a:lvl1pPr>
          </a:lstStyle>
          <a:p>
            <a:r>
              <a:t>Vineyards on the riverside are affected by misty mornings. Fog makes the area stay cooler, and the sunlight cannot penetrate through to help ripen grapes during the day. At the same time, fog at night helps grapes keep their acidity and freshness.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RROIR"/>
          <p:cNvSpPr txBox="1"/>
          <p:nvPr/>
        </p:nvSpPr>
        <p:spPr>
          <a:xfrm>
            <a:off x="5764436" y="714095"/>
            <a:ext cx="137160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DAA520"/>
                </a:solidFill>
                <a:latin typeface="+mj-lt"/>
                <a:ea typeface="+mj-ea"/>
                <a:cs typeface="+mj-cs"/>
                <a:sym typeface="Helvetica"/>
              </a:defRPr>
            </a:lvl1pPr>
          </a:lstStyle>
          <a:p>
            <a:r>
              <a:t>TERROIR</a:t>
            </a:r>
          </a:p>
        </p:txBody>
      </p:sp>
      <p:pic>
        <p:nvPicPr>
          <p:cNvPr id="161" name="Imagen" descr="Imagen"/>
          <p:cNvPicPr>
            <a:picLocks noChangeAspect="1"/>
          </p:cNvPicPr>
          <p:nvPr/>
        </p:nvPicPr>
        <p:blipFill>
          <a:blip r:embed="rId2">
            <a:extLst/>
          </a:blip>
          <a:stretch>
            <a:fillRect/>
          </a:stretch>
        </p:blipFill>
        <p:spPr>
          <a:xfrm>
            <a:off x="1058830" y="1420282"/>
            <a:ext cx="6631344" cy="3684080"/>
          </a:xfrm>
          <a:prstGeom prst="rect">
            <a:avLst/>
          </a:prstGeom>
          <a:ln w="12700">
            <a:miter lim="400000"/>
          </a:ln>
        </p:spPr>
      </p:pic>
      <p:pic>
        <p:nvPicPr>
          <p:cNvPr id="162" name="Imagen" descr="Imagen"/>
          <p:cNvPicPr>
            <a:picLocks noChangeAspect="1"/>
          </p:cNvPicPr>
          <p:nvPr/>
        </p:nvPicPr>
        <p:blipFill>
          <a:blip r:embed="rId3">
            <a:extLst/>
          </a:blip>
          <a:srcRect l="27451" r="27451"/>
          <a:stretch>
            <a:fillRect/>
          </a:stretch>
        </p:blipFill>
        <p:spPr>
          <a:xfrm>
            <a:off x="8129726" y="1420581"/>
            <a:ext cx="2990405" cy="3683974"/>
          </a:xfrm>
          <a:prstGeom prst="rect">
            <a:avLst/>
          </a:prstGeom>
          <a:ln w="12700">
            <a:miter lim="400000"/>
          </a:ln>
        </p:spPr>
      </p:pic>
      <p:sp>
        <p:nvSpPr>
          <p:cNvPr id="163" name="The vines grow here have average ages ranging from 20 to 130 years old.…"/>
          <p:cNvSpPr txBox="1"/>
          <p:nvPr/>
        </p:nvSpPr>
        <p:spPr>
          <a:xfrm>
            <a:off x="1123469" y="4791589"/>
            <a:ext cx="10888962" cy="5267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lnSpc>
                <a:spcPts val="3800"/>
              </a:lnSpc>
              <a:spcBef>
                <a:spcPts val="1200"/>
              </a:spcBef>
              <a:defRPr sz="2000">
                <a:solidFill>
                  <a:srgbClr val="404040"/>
                </a:solidFill>
                <a:latin typeface="+mj-lt"/>
                <a:ea typeface="+mj-ea"/>
                <a:cs typeface="+mj-cs"/>
                <a:sym typeface="Helvetica"/>
              </a:defRPr>
            </a:pPr>
            <a:endParaRPr/>
          </a:p>
          <a:p>
            <a:pPr algn="just" defTabSz="457200">
              <a:defRPr sz="2000">
                <a:solidFill>
                  <a:srgbClr val="000000"/>
                </a:solidFill>
                <a:latin typeface="+mj-lt"/>
                <a:ea typeface="+mj-ea"/>
                <a:cs typeface="+mj-cs"/>
                <a:sym typeface="Helvetica"/>
              </a:defRPr>
            </a:pPr>
            <a:r>
              <a:t>The vines grow here have average ages ranging from </a:t>
            </a:r>
            <a:r>
              <a:rPr b="1"/>
              <a:t>20 to 130</a:t>
            </a:r>
            <a:r>
              <a:t> years old. </a:t>
            </a:r>
          </a:p>
          <a:p>
            <a:pPr algn="just" defTabSz="457200">
              <a:defRPr sz="2000">
                <a:solidFill>
                  <a:srgbClr val="000000"/>
                </a:solidFill>
                <a:latin typeface="+mj-lt"/>
                <a:ea typeface="+mj-ea"/>
                <a:cs typeface="+mj-cs"/>
                <a:sym typeface="Helvetica"/>
              </a:defRPr>
            </a:pPr>
            <a:endParaRPr/>
          </a:p>
          <a:p>
            <a:pPr algn="just" defTabSz="457200">
              <a:defRPr sz="2000">
                <a:solidFill>
                  <a:srgbClr val="000000"/>
                </a:solidFill>
                <a:latin typeface="+mj-lt"/>
                <a:ea typeface="+mj-ea"/>
                <a:cs typeface="+mj-cs"/>
                <a:sym typeface="Helvetica"/>
              </a:defRPr>
            </a:pPr>
            <a:r>
              <a:t>Poor soils with </a:t>
            </a:r>
            <a:r>
              <a:rPr b="1"/>
              <a:t>little organic material</a:t>
            </a:r>
            <a:r>
              <a:t> help limit production levels, thereby increasing the quality of the grape clusters.</a:t>
            </a:r>
          </a:p>
          <a:p>
            <a:pPr algn="just" defTabSz="457200">
              <a:defRPr sz="2000">
                <a:solidFill>
                  <a:srgbClr val="000000"/>
                </a:solidFill>
                <a:latin typeface="+mj-lt"/>
                <a:ea typeface="+mj-ea"/>
                <a:cs typeface="+mj-cs"/>
                <a:sym typeface="Helvetica"/>
              </a:defRPr>
            </a:pPr>
            <a:endParaRPr/>
          </a:p>
          <a:p>
            <a:pPr algn="just" defTabSz="457200">
              <a:defRPr sz="2000">
                <a:solidFill>
                  <a:srgbClr val="000000"/>
                </a:solidFill>
                <a:latin typeface="+mj-lt"/>
                <a:ea typeface="+mj-ea"/>
                <a:cs typeface="+mj-cs"/>
                <a:sym typeface="Helvetica"/>
              </a:defRPr>
            </a:pPr>
            <a:r>
              <a:t>Variety of soils, generally rich in limestone: </a:t>
            </a:r>
          </a:p>
          <a:p>
            <a:pPr marL="228600" indent="-228600" algn="just" defTabSz="457200">
              <a:buSzPct val="100000"/>
              <a:buChar char="•"/>
              <a:defRPr sz="2000">
                <a:solidFill>
                  <a:srgbClr val="000000"/>
                </a:solidFill>
                <a:latin typeface="+mj-lt"/>
                <a:ea typeface="+mj-ea"/>
                <a:cs typeface="+mj-cs"/>
                <a:sym typeface="Helvetica"/>
              </a:defRPr>
            </a:pPr>
            <a:r>
              <a:t>Sand</a:t>
            </a:r>
          </a:p>
          <a:p>
            <a:pPr marL="228600" indent="-228600" algn="just" defTabSz="457200">
              <a:buSzPct val="100000"/>
              <a:buChar char="•"/>
              <a:defRPr sz="2000">
                <a:solidFill>
                  <a:srgbClr val="000000"/>
                </a:solidFill>
                <a:latin typeface="+mj-lt"/>
                <a:ea typeface="+mj-ea"/>
                <a:cs typeface="+mj-cs"/>
                <a:sym typeface="Helvetica"/>
              </a:defRPr>
            </a:pPr>
            <a:r>
              <a:t>Silt </a:t>
            </a:r>
          </a:p>
          <a:p>
            <a:pPr marL="228600" indent="-228600" algn="just" defTabSz="457200">
              <a:buSzPct val="100000"/>
              <a:buChar char="•"/>
              <a:defRPr sz="2000">
                <a:solidFill>
                  <a:srgbClr val="000000"/>
                </a:solidFill>
                <a:latin typeface="+mj-lt"/>
                <a:ea typeface="+mj-ea"/>
                <a:cs typeface="+mj-cs"/>
                <a:sym typeface="Helvetica"/>
              </a:defRPr>
            </a:pPr>
            <a:r>
              <a:t>Clay </a:t>
            </a:r>
          </a:p>
          <a:p>
            <a:pPr marL="228600" indent="-228600" algn="just" defTabSz="457200">
              <a:buSzPct val="100000"/>
              <a:buChar char="•"/>
              <a:defRPr sz="2000">
                <a:solidFill>
                  <a:srgbClr val="000000"/>
                </a:solidFill>
                <a:latin typeface="+mj-lt"/>
                <a:ea typeface="+mj-ea"/>
                <a:cs typeface="+mj-cs"/>
                <a:sym typeface="Helvetica"/>
              </a:defRPr>
            </a:pPr>
            <a:r>
              <a:t>Gravas soils</a:t>
            </a:r>
          </a:p>
          <a:p>
            <a:pPr marL="228600" indent="-228600" algn="just" defTabSz="457200">
              <a:buSzPct val="100000"/>
              <a:buChar char="•"/>
              <a:defRPr sz="2000">
                <a:solidFill>
                  <a:srgbClr val="000000"/>
                </a:solidFill>
                <a:latin typeface="+mj-lt"/>
                <a:ea typeface="+mj-ea"/>
                <a:cs typeface="+mj-cs"/>
                <a:sym typeface="Helvetica"/>
              </a:defRPr>
            </a:pPr>
            <a:r>
              <a:t>Calcareous clay</a:t>
            </a:r>
          </a:p>
          <a:p>
            <a:pPr algn="just">
              <a:defRPr sz="2100">
                <a:solidFill>
                  <a:srgbClr val="000000"/>
                </a:solidFill>
                <a:latin typeface="Palatino"/>
                <a:ea typeface="Palatino"/>
                <a:cs typeface="Palatino"/>
                <a:sym typeface="Palatino"/>
              </a:defRPr>
            </a:pPr>
            <a:endParaRPr/>
          </a:p>
          <a:p>
            <a:pPr algn="just" defTabSz="457200">
              <a:defRPr sz="2000">
                <a:solidFill>
                  <a:srgbClr val="000000"/>
                </a:solidFill>
                <a:latin typeface="+mj-lt"/>
                <a:ea typeface="+mj-ea"/>
                <a:cs typeface="+mj-cs"/>
                <a:sym typeface="Helvetica"/>
              </a:defRPr>
            </a:pPr>
            <a:endParaRPr/>
          </a:p>
          <a:p>
            <a:pPr algn="just" defTabSz="457200">
              <a:defRPr sz="2000">
                <a:solidFill>
                  <a:srgbClr val="000000"/>
                </a:solidFill>
                <a:latin typeface="+mj-lt"/>
                <a:ea typeface="+mj-ea"/>
                <a:cs typeface="+mj-cs"/>
                <a:sym typeface="Helvetica"/>
              </a:defRPr>
            </a:pPr>
            <a:endParaRPr/>
          </a:p>
        </p:txBody>
      </p:sp>
      <p:sp>
        <p:nvSpPr>
          <p:cNvPr id="164" name="These provide the perfect medium for the Tempranillo and the other indigenous varieties of Rioja."/>
          <p:cNvSpPr txBox="1"/>
          <p:nvPr/>
        </p:nvSpPr>
        <p:spPr>
          <a:xfrm>
            <a:off x="7528273" y="7264399"/>
            <a:ext cx="419335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defRPr sz="2000">
                <a:solidFill>
                  <a:srgbClr val="000000"/>
                </a:solidFill>
                <a:latin typeface="+mj-lt"/>
                <a:ea typeface="+mj-ea"/>
                <a:cs typeface="+mj-cs"/>
                <a:sym typeface="Helvetica"/>
              </a:defRPr>
            </a:lvl1pPr>
          </a:lstStyle>
          <a:p>
            <a:r>
              <a:t>These provide the perfect medium for the Tempranillo and the other indigenous varieties of Rioja. </a:t>
            </a:r>
          </a:p>
        </p:txBody>
      </p:sp>
      <p:pic>
        <p:nvPicPr>
          <p:cNvPr id="165" name="Flecha Flecha" descr="Flecha Flecha"/>
          <p:cNvPicPr>
            <a:picLocks noChangeAspect="1"/>
          </p:cNvPicPr>
          <p:nvPr/>
        </p:nvPicPr>
        <p:blipFill>
          <a:blip r:embed="rId4">
            <a:extLst/>
          </a:blip>
          <a:stretch>
            <a:fillRect/>
          </a:stretch>
        </p:blipFill>
        <p:spPr>
          <a:xfrm>
            <a:off x="3572933" y="7085323"/>
            <a:ext cx="3735504" cy="137415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AN VICENTE DE LA SONSIERRA"/>
          <p:cNvSpPr txBox="1"/>
          <p:nvPr/>
        </p:nvSpPr>
        <p:spPr>
          <a:xfrm>
            <a:off x="3089380" y="431799"/>
            <a:ext cx="6826040"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latin typeface="Palatino"/>
                <a:ea typeface="Palatino"/>
                <a:cs typeface="Palatino"/>
                <a:sym typeface="Palatino"/>
              </a:defRPr>
            </a:lvl1pPr>
          </a:lstStyle>
          <a:p>
            <a:r>
              <a:t>SAN VICENTE DE LA SONSIERRA</a:t>
            </a:r>
          </a:p>
        </p:txBody>
      </p:sp>
      <p:pic>
        <p:nvPicPr>
          <p:cNvPr id="168" name="Sin título.jpg" descr="Sin título.jpg"/>
          <p:cNvPicPr>
            <a:picLocks noChangeAspect="1"/>
          </p:cNvPicPr>
          <p:nvPr/>
        </p:nvPicPr>
        <p:blipFill>
          <a:blip r:embed="rId2">
            <a:extLst/>
          </a:blip>
          <a:stretch>
            <a:fillRect/>
          </a:stretch>
        </p:blipFill>
        <p:spPr>
          <a:xfrm>
            <a:off x="0" y="2381250"/>
            <a:ext cx="13004800" cy="4991100"/>
          </a:xfrm>
          <a:prstGeom prst="rect">
            <a:avLst/>
          </a:prstGeom>
          <a:ln w="12700">
            <a:miter lim="400000"/>
          </a:ln>
        </p:spPr>
      </p:pic>
      <p:sp>
        <p:nvSpPr>
          <p:cNvPr id="169" name="San Vicente de la Sonsierra, a small village with a population of 1027 inhabitants, there are currently forty wineries of varying sizes and output, of which 32 have a bottling license. With 1,800 hectares recognized by the Control Board of the Rioja “Qualified” Designation of Origin, that produce around 12,000,000 liters of wine per year."/>
          <p:cNvSpPr txBox="1"/>
          <p:nvPr/>
        </p:nvSpPr>
        <p:spPr>
          <a:xfrm>
            <a:off x="984249" y="7711209"/>
            <a:ext cx="10692277" cy="1460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lnSpc>
                <a:spcPts val="2700"/>
              </a:lnSpc>
              <a:spcBef>
                <a:spcPts val="100"/>
              </a:spcBef>
              <a:defRPr sz="1900" b="1">
                <a:solidFill>
                  <a:srgbClr val="28394F"/>
                </a:solidFill>
                <a:latin typeface="+mj-lt"/>
                <a:ea typeface="+mj-ea"/>
                <a:cs typeface="+mj-cs"/>
                <a:sym typeface="Helvetica"/>
              </a:defRPr>
            </a:pPr>
            <a:r>
              <a:rPr lang="en-US" dirty="0"/>
              <a:t>In </a:t>
            </a:r>
            <a:r>
              <a:rPr dirty="0"/>
              <a:t>San Vicente de la </a:t>
            </a:r>
            <a:r>
              <a:rPr dirty="0" err="1"/>
              <a:t>Sonsierra</a:t>
            </a:r>
            <a:r>
              <a:rPr b="0" dirty="0"/>
              <a:t>, a small village with a population of 1027 inhabitants, there are currently forty wineries of varying sizes and output, of which 32 have a bottling license. With 1,800 hectares recognized by the Control Board of the Rioja “Qualified” Designation of Origin</a:t>
            </a:r>
            <a:r>
              <a:rPr lang="en-US" dirty="0"/>
              <a:t> </a:t>
            </a:r>
            <a:r>
              <a:rPr b="0" dirty="0"/>
              <a:t>produc</a:t>
            </a:r>
            <a:r>
              <a:rPr lang="en-US" b="0" dirty="0"/>
              <a:t>ing</a:t>
            </a:r>
            <a:r>
              <a:rPr b="0" dirty="0"/>
              <a:t> around 12,000,000 liters of wine per year.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Lagar-Uno.jpg" descr="Lagar-Uno.jpg"/>
          <p:cNvPicPr>
            <a:picLocks noChangeAspect="1"/>
          </p:cNvPicPr>
          <p:nvPr/>
        </p:nvPicPr>
        <p:blipFill>
          <a:blip r:embed="rId2">
            <a:extLst/>
          </a:blip>
          <a:stretch>
            <a:fillRect/>
          </a:stretch>
        </p:blipFill>
        <p:spPr>
          <a:xfrm>
            <a:off x="1481683" y="1211312"/>
            <a:ext cx="5484935" cy="3181263"/>
          </a:xfrm>
          <a:prstGeom prst="rect">
            <a:avLst/>
          </a:prstGeom>
          <a:ln w="12700">
            <a:miter lim="400000"/>
          </a:ln>
        </p:spPr>
      </p:pic>
      <p:sp>
        <p:nvSpPr>
          <p:cNvPr id="172" name="A landscape shaped by wine culturE"/>
          <p:cNvSpPr txBox="1"/>
          <p:nvPr/>
        </p:nvSpPr>
        <p:spPr>
          <a:xfrm>
            <a:off x="3404794" y="527048"/>
            <a:ext cx="1024374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200" cap="all">
                <a:solidFill>
                  <a:srgbClr val="DAA520"/>
                </a:solidFill>
                <a:latin typeface="+mj-lt"/>
                <a:ea typeface="+mj-ea"/>
                <a:cs typeface="+mj-cs"/>
                <a:sym typeface="Helvetica"/>
              </a:defRPr>
            </a:lvl1pPr>
          </a:lstStyle>
          <a:p>
            <a:r>
              <a:t>A landscape shaped by wine culturE</a:t>
            </a:r>
          </a:p>
        </p:txBody>
      </p:sp>
      <p:pic>
        <p:nvPicPr>
          <p:cNvPr id="173" name="historia-lagar-782756.jpg" descr="historia-lagar-782756.jpg"/>
          <p:cNvPicPr>
            <a:picLocks noChangeAspect="1"/>
          </p:cNvPicPr>
          <p:nvPr/>
        </p:nvPicPr>
        <p:blipFill>
          <a:blip r:embed="rId3">
            <a:extLst/>
          </a:blip>
          <a:stretch>
            <a:fillRect/>
          </a:stretch>
        </p:blipFill>
        <p:spPr>
          <a:xfrm>
            <a:off x="6577673" y="1211312"/>
            <a:ext cx="4771894" cy="3181263"/>
          </a:xfrm>
          <a:prstGeom prst="rect">
            <a:avLst/>
          </a:prstGeom>
          <a:ln w="12700">
            <a:miter lim="400000"/>
          </a:ln>
        </p:spPr>
      </p:pic>
      <p:sp>
        <p:nvSpPr>
          <p:cNvPr id="174" name="Lagares, wine presses carved in the limestone. These are spread out all over the surrounding area, between vineyards. La Sonsierra has the greatest concentration of these structures in the world, over 200 examples only in this area."/>
          <p:cNvSpPr txBox="1"/>
          <p:nvPr/>
        </p:nvSpPr>
        <p:spPr>
          <a:xfrm>
            <a:off x="493680" y="4482291"/>
            <a:ext cx="12017440"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1800" b="1">
                <a:solidFill>
                  <a:srgbClr val="000000"/>
                </a:solidFill>
                <a:latin typeface="+mj-lt"/>
                <a:ea typeface="+mj-ea"/>
                <a:cs typeface="+mj-cs"/>
                <a:sym typeface="Helvetica"/>
              </a:defRPr>
            </a:pPr>
            <a:r>
              <a:rPr dirty="0" err="1"/>
              <a:t>Lagares</a:t>
            </a:r>
            <a:r>
              <a:rPr b="0" dirty="0"/>
              <a:t>, wine presses carved in the limestone. These are spread out all over the surrounding area, between vineyards. La </a:t>
            </a:r>
            <a:r>
              <a:rPr b="0" dirty="0" err="1"/>
              <a:t>Sonsierra</a:t>
            </a:r>
            <a:r>
              <a:rPr b="0" dirty="0"/>
              <a:t> has the greatest concentration of these structures in the world, </a:t>
            </a:r>
            <a:r>
              <a:rPr lang="en-US" b="0" dirty="0"/>
              <a:t>with </a:t>
            </a:r>
            <a:r>
              <a:rPr b="0" dirty="0"/>
              <a:t>over 200 examples in this area</a:t>
            </a:r>
            <a:r>
              <a:rPr lang="en-US" b="0" dirty="0"/>
              <a:t> alone</a:t>
            </a:r>
            <a:r>
              <a:rPr b="0" dirty="0"/>
              <a:t>.</a:t>
            </a:r>
          </a:p>
        </p:txBody>
      </p:sp>
      <p:pic>
        <p:nvPicPr>
          <p:cNvPr id="175" name="392652_1799x2000.jpg" descr="392652_1799x2000.jpg"/>
          <p:cNvPicPr>
            <a:picLocks noChangeAspect="1"/>
          </p:cNvPicPr>
          <p:nvPr/>
        </p:nvPicPr>
        <p:blipFill>
          <a:blip r:embed="rId4">
            <a:extLst/>
          </a:blip>
          <a:stretch>
            <a:fillRect/>
          </a:stretch>
        </p:blipFill>
        <p:spPr>
          <a:xfrm>
            <a:off x="6001058" y="5511808"/>
            <a:ext cx="3172545" cy="3527011"/>
          </a:xfrm>
          <a:prstGeom prst="rect">
            <a:avLst/>
          </a:prstGeom>
          <a:ln w="12700">
            <a:miter lim="400000"/>
          </a:ln>
        </p:spPr>
      </p:pic>
      <p:pic>
        <p:nvPicPr>
          <p:cNvPr id="176" name="españa.jpg" descr="españa.jpg"/>
          <p:cNvPicPr>
            <a:picLocks noChangeAspect="1"/>
          </p:cNvPicPr>
          <p:nvPr/>
        </p:nvPicPr>
        <p:blipFill>
          <a:blip r:embed="rId5">
            <a:extLst/>
          </a:blip>
          <a:srcRect l="4615" t="6911" r="6456" b="4160"/>
          <a:stretch>
            <a:fillRect/>
          </a:stretch>
        </p:blipFill>
        <p:spPr>
          <a:xfrm>
            <a:off x="647731" y="5511798"/>
            <a:ext cx="5290420" cy="3526947"/>
          </a:xfrm>
          <a:prstGeom prst="rect">
            <a:avLst/>
          </a:prstGeom>
          <a:ln w="12700">
            <a:miter lim="400000"/>
          </a:ln>
        </p:spPr>
      </p:pic>
      <p:sp>
        <p:nvSpPr>
          <p:cNvPr id="177" name="The castle of San Vicente de la Sonsierra, in the old Kingdom of Navarra, was built around 1170 and is the largest fortress in the vicinity of the River Ebro.…"/>
          <p:cNvSpPr txBox="1"/>
          <p:nvPr/>
        </p:nvSpPr>
        <p:spPr>
          <a:xfrm>
            <a:off x="9408583" y="5548112"/>
            <a:ext cx="3063943" cy="345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defRPr sz="1800">
                <a:solidFill>
                  <a:srgbClr val="000000"/>
                </a:solidFill>
                <a:latin typeface="+mj-lt"/>
                <a:ea typeface="+mj-ea"/>
                <a:cs typeface="+mj-cs"/>
                <a:sym typeface="Helvetica"/>
              </a:defRPr>
            </a:pPr>
            <a:r>
              <a:t>The castle of San Vicente de la Sonsierra, in the old Kingdom of Navarra, was built around 1170 and is the largest fortress in the vicinity of the River Ebro. </a:t>
            </a:r>
          </a:p>
          <a:p>
            <a:pPr algn="just" defTabSz="457200">
              <a:defRPr sz="1800">
                <a:solidFill>
                  <a:srgbClr val="000000"/>
                </a:solidFill>
                <a:latin typeface="+mj-lt"/>
                <a:ea typeface="+mj-ea"/>
                <a:cs typeface="+mj-cs"/>
                <a:sym typeface="Helvetica"/>
              </a:defRPr>
            </a:pPr>
            <a:endParaRPr/>
          </a:p>
          <a:p>
            <a:pPr algn="just" defTabSz="457200">
              <a:defRPr sz="1800">
                <a:solidFill>
                  <a:srgbClr val="000000"/>
                </a:solidFill>
                <a:latin typeface="+mj-lt"/>
                <a:ea typeface="+mj-ea"/>
                <a:cs typeface="+mj-cs"/>
                <a:sym typeface="Helvetica"/>
              </a:defRPr>
            </a:pPr>
            <a:r>
              <a:t>Cellars and stone wine presses from the 11th Century have been found in the fortress thanks to recent archeological campaigns.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MODERN VITICULTURE…"/>
          <p:cNvSpPr txBox="1"/>
          <p:nvPr/>
        </p:nvSpPr>
        <p:spPr>
          <a:xfrm>
            <a:off x="341520" y="628649"/>
            <a:ext cx="12100453"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200">
                <a:solidFill>
                  <a:srgbClr val="DAA520"/>
                </a:solidFill>
                <a:latin typeface="+mj-lt"/>
                <a:ea typeface="+mj-ea"/>
                <a:cs typeface="+mj-cs"/>
                <a:sym typeface="Helvetica"/>
              </a:defRPr>
            </a:pPr>
            <a:r>
              <a:t>MODERN VITICULTURE</a:t>
            </a:r>
            <a:endParaRPr>
              <a:solidFill>
                <a:srgbClr val="000000"/>
              </a:solidFill>
            </a:endParaRPr>
          </a:p>
          <a:p>
            <a:pPr algn="just" defTabSz="457200">
              <a:defRPr sz="1800">
                <a:solidFill>
                  <a:srgbClr val="000000"/>
                </a:solidFill>
                <a:latin typeface="+mj-lt"/>
                <a:ea typeface="+mj-ea"/>
                <a:cs typeface="+mj-cs"/>
                <a:sym typeface="Helvetica"/>
              </a:defRPr>
            </a:pPr>
            <a:endParaRPr>
              <a:solidFill>
                <a:srgbClr val="000000"/>
              </a:solidFill>
            </a:endParaRPr>
          </a:p>
          <a:p>
            <a:pPr algn="just" defTabSz="457200">
              <a:defRPr sz="1800">
                <a:solidFill>
                  <a:srgbClr val="000000"/>
                </a:solidFill>
                <a:latin typeface="+mj-lt"/>
                <a:ea typeface="+mj-ea"/>
                <a:cs typeface="+mj-cs"/>
                <a:sym typeface="Helvetica"/>
              </a:defRPr>
            </a:pPr>
            <a:r>
              <a:t>France was hit really hard by the arrival of powdery mildew in the 1840's, and devastated again by phylloxera in the late 1860’s. Desperate not to lose their wine entirely, </a:t>
            </a:r>
            <a:r>
              <a:rPr b="1"/>
              <a:t>Bordeaux winemakers travelled to Rioja </a:t>
            </a:r>
            <a:r>
              <a:t>and invested heavily in the region in order to continue making wine until a solution could be found, bringing with them their winemaking techniques.</a:t>
            </a:r>
          </a:p>
        </p:txBody>
      </p:sp>
      <p:pic>
        <p:nvPicPr>
          <p:cNvPr id="180" name="Imagen" descr="Imagen"/>
          <p:cNvPicPr>
            <a:picLocks noChangeAspect="1"/>
          </p:cNvPicPr>
          <p:nvPr/>
        </p:nvPicPr>
        <p:blipFill>
          <a:blip r:embed="rId2">
            <a:extLst/>
          </a:blip>
          <a:srcRect l="14041" r="5094"/>
          <a:stretch>
            <a:fillRect/>
          </a:stretch>
        </p:blipFill>
        <p:spPr>
          <a:xfrm>
            <a:off x="527650" y="2761852"/>
            <a:ext cx="6637412" cy="4560099"/>
          </a:xfrm>
          <a:prstGeom prst="rect">
            <a:avLst/>
          </a:prstGeom>
          <a:ln w="12700">
            <a:miter lim="400000"/>
          </a:ln>
        </p:spPr>
      </p:pic>
      <p:sp>
        <p:nvSpPr>
          <p:cNvPr id="181" name="Guardaviñas: traditional rustic constructions (19th century) such as shelters that survive the passage of time dotting the roads and vineyards."/>
          <p:cNvSpPr txBox="1"/>
          <p:nvPr/>
        </p:nvSpPr>
        <p:spPr>
          <a:xfrm>
            <a:off x="484719" y="7626349"/>
            <a:ext cx="118140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200"/>
              </a:spcBef>
              <a:defRPr sz="2000" b="1" i="1">
                <a:solidFill>
                  <a:srgbClr val="000000"/>
                </a:solidFill>
                <a:latin typeface="+mj-lt"/>
                <a:ea typeface="+mj-ea"/>
                <a:cs typeface="+mj-cs"/>
                <a:sym typeface="Helvetica"/>
              </a:defRPr>
            </a:pPr>
            <a:r>
              <a:t>Guardaviñas</a:t>
            </a:r>
            <a:r>
              <a:rPr b="0" i="0"/>
              <a:t>: traditional rustic constructions (19th century) such as shelters that survive the passage of time dotting the roads and vineyards.</a:t>
            </a:r>
          </a:p>
        </p:txBody>
      </p:sp>
      <p:pic>
        <p:nvPicPr>
          <p:cNvPr id="182" name="Imagen" descr="Imagen"/>
          <p:cNvPicPr>
            <a:picLocks noChangeAspect="1"/>
          </p:cNvPicPr>
          <p:nvPr/>
        </p:nvPicPr>
        <p:blipFill>
          <a:blip r:embed="rId3">
            <a:extLst/>
          </a:blip>
          <a:srcRect l="41793"/>
          <a:stretch>
            <a:fillRect/>
          </a:stretch>
        </p:blipFill>
        <p:spPr>
          <a:xfrm>
            <a:off x="7431606" y="2761852"/>
            <a:ext cx="4642639" cy="449322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Editorial">
  <a:themeElements>
    <a:clrScheme name="Editorial">
      <a:dk1>
        <a:srgbClr val="324863"/>
      </a:dk1>
      <a:lt1>
        <a:srgbClr val="634D31"/>
      </a:lt1>
      <a:dk2>
        <a:srgbClr val="A7A7A7"/>
      </a:dk2>
      <a:lt2>
        <a:srgbClr val="535353"/>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Helvetica"/>
        <a:ea typeface="Helvetica"/>
        <a:cs typeface="Helvetica"/>
      </a:majorFont>
      <a:minorFont>
        <a:latin typeface="Helvetica Neue"/>
        <a:ea typeface="Helvetica Neue"/>
        <a:cs typeface="Helvetica Neue"/>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34D31"/>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A7A7A7"/>
      </a:dk2>
      <a:lt2>
        <a:srgbClr val="535353"/>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Helvetica"/>
        <a:ea typeface="Helvetica"/>
        <a:cs typeface="Helvetica"/>
      </a:majorFont>
      <a:minorFont>
        <a:latin typeface="Helvetica Neue"/>
        <a:ea typeface="Helvetica Neue"/>
        <a:cs typeface="Helvetica Neue"/>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34D31"/>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107</TotalTime>
  <Words>2491</Words>
  <Application>Microsoft Macintosh PowerPoint</Application>
  <PresentationFormat>Custom</PresentationFormat>
  <Paragraphs>144</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Didot</vt:lpstr>
      <vt:lpstr>Helvetica</vt:lpstr>
      <vt:lpstr>Helvetica Neue</vt:lpstr>
      <vt:lpstr>Palatino</vt:lpstr>
      <vt:lpstr>Zapf Dingbats</vt:lpstr>
      <vt:lpstr>Editorial</vt:lpstr>
      <vt:lpstr>The real Rioja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real Rioja</dc:title>
  <cp:lastModifiedBy>Microsoft Office User</cp:lastModifiedBy>
  <cp:revision>5</cp:revision>
  <dcterms:modified xsi:type="dcterms:W3CDTF">2020-11-13T22:50:18Z</dcterms:modified>
</cp:coreProperties>
</file>